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1"/>
  </p:sldMasterIdLst>
  <p:sldIdLst>
    <p:sldId id="256" r:id="rId2"/>
    <p:sldId id="257" r:id="rId3"/>
    <p:sldId id="258" r:id="rId4"/>
    <p:sldId id="259" r:id="rId5"/>
    <p:sldId id="260" r:id="rId6"/>
    <p:sldId id="261" r:id="rId7"/>
    <p:sldId id="262" r:id="rId8"/>
    <p:sldId id="263" r:id="rId9"/>
    <p:sldId id="264" r:id="rId10"/>
    <p:sldId id="265" r:id="rId11"/>
  </p:sldIdLst>
  <p:sldSz cx="7556500" cy="10693400"/>
  <p:notesSz cx="7556500" cy="10693400"/>
  <p:embeddedFontLst>
    <p:embeddedFont>
      <p:font typeface="Calibri" pitchFamily="34" charset="0"/>
      <p:regular r:id="rId12"/>
      <p:bold r:id="rId13"/>
      <p:italic r:id="rId14"/>
      <p:boldItalic r:id="rId15"/>
    </p:embeddedFont>
    <p:embeddedFont>
      <p:font typeface="Wingdings 2" pitchFamily="18" charset="2"/>
      <p:regular r:id="rId16"/>
    </p:embeddedFont>
    <p:embeddedFont>
      <p:font typeface="Franklin Gothic Medium" pitchFamily="34" charset="0"/>
      <p:regular r:id="rId17"/>
      <p:italic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3264" y="-11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425053" y="8341885"/>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14855" y="7567728"/>
            <a:ext cx="6989763" cy="1905999"/>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14855" y="6059594"/>
            <a:ext cx="6989763" cy="1425788"/>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D8BD707-D9CF-40AE-B4C6-C98DA3205C09}" type="datetimeFigureOut">
              <a:rPr lang="en-US" smtClean="0"/>
              <a:pPr/>
              <a:t>4/19/2020</a:t>
            </a:fld>
            <a:endParaRPr lang="en-US"/>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800850" y="10094570"/>
            <a:ext cx="627190" cy="384962"/>
          </a:xfrm>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667375" y="856464"/>
            <a:ext cx="1511300" cy="912404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77825" y="856464"/>
            <a:ext cx="5163608" cy="912404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19" name="Нижний колонтитул 18"/>
          <p:cNvSpPr>
            <a:spLocks noGrp="1"/>
          </p:cNvSpPr>
          <p:nvPr>
            <p:ph type="ftr" sz="quarter" idx="11"/>
          </p:nvPr>
        </p:nvSpPr>
        <p:spPr>
          <a:xfrm>
            <a:off x="2959629" y="118817"/>
            <a:ext cx="2392892" cy="450510"/>
          </a:xfrm>
        </p:spPr>
        <p:txBody>
          <a:bodyPr/>
          <a:lstStyle/>
          <a:p>
            <a:endParaRPr lang="ru-RU"/>
          </a:p>
        </p:txBody>
      </p:sp>
      <p:sp>
        <p:nvSpPr>
          <p:cNvPr id="16" name="Номер слайда 15"/>
          <p:cNvSpPr>
            <a:spLocks noGrp="1"/>
          </p:cNvSpPr>
          <p:nvPr>
            <p:ph type="sldNum" sz="quarter" idx="12"/>
          </p:nvPr>
        </p:nvSpPr>
        <p:spPr>
          <a:xfrm>
            <a:off x="6800850" y="10094570"/>
            <a:ext cx="627190" cy="384962"/>
          </a:xfrm>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425053" y="5371496"/>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14855" y="2613943"/>
            <a:ext cx="6989763" cy="1901049"/>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D8BD707-D9CF-40AE-B4C6-C98DA3205C09}" type="datetimeFigureOut">
              <a:rPr lang="en-US" smtClean="0"/>
              <a:pPr/>
              <a:t>4/19/2020</a:t>
            </a:fld>
            <a:endParaRPr lang="en-US"/>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6F15528-21DE-4FAA-801E-634DDDAF4B2B}" type="slidenum">
              <a:rPr lang="ru-RU" smtClean="0"/>
              <a:pPr/>
              <a:t>‹#›</a:t>
            </a:fld>
            <a:endParaRPr lang="ru-RU"/>
          </a:p>
        </p:txBody>
      </p:sp>
      <p:sp>
        <p:nvSpPr>
          <p:cNvPr id="8" name="Заголовок 7"/>
          <p:cNvSpPr>
            <a:spLocks noGrp="1"/>
          </p:cNvSpPr>
          <p:nvPr>
            <p:ph type="title"/>
          </p:nvPr>
        </p:nvSpPr>
        <p:spPr>
          <a:xfrm>
            <a:off x="149144" y="4595273"/>
            <a:ext cx="7178675" cy="1847448"/>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49366" y="712893"/>
            <a:ext cx="7178675" cy="131172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51883" y="2495127"/>
            <a:ext cx="3463396" cy="7366565"/>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841221" y="2495127"/>
            <a:ext cx="3589338" cy="7366565"/>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D8BD707-D9CF-40AE-B4C6-C98DA3205C09}" type="datetimeFigureOut">
              <a:rPr lang="en-US" smtClean="0"/>
              <a:pPr/>
              <a:t>4/19/2020</a:t>
            </a:fld>
            <a:endParaRPr lang="en-US"/>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51883" y="8435906"/>
            <a:ext cx="7115704" cy="1376279"/>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32582" y="1039637"/>
            <a:ext cx="3545668" cy="997555"/>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838598" y="1039637"/>
            <a:ext cx="3547060" cy="997555"/>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32582" y="2052044"/>
            <a:ext cx="3545668" cy="6146231"/>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841660" y="2052044"/>
            <a:ext cx="3543999" cy="6146231"/>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800850" y="10099322"/>
            <a:ext cx="629708" cy="384962"/>
          </a:xfrm>
        </p:spPr>
        <p:txBody>
          <a:bodyPr/>
          <a:lstStyle/>
          <a:p>
            <a:fld id="{B6F15528-21DE-4FAA-801E-634DDDAF4B2B}" type="slidenum">
              <a:rPr lang="ru-RU" smtClean="0"/>
              <a:pPr/>
              <a:t>‹#›</a:t>
            </a:fld>
            <a:endParaRPr lang="ru-RU"/>
          </a:p>
        </p:txBody>
      </p:sp>
      <p:sp>
        <p:nvSpPr>
          <p:cNvPr id="11" name="Прямая соединительная линия 10"/>
          <p:cNvSpPr>
            <a:spLocks noChangeShapeType="1"/>
          </p:cNvSpPr>
          <p:nvPr/>
        </p:nvSpPr>
        <p:spPr bwMode="auto">
          <a:xfrm>
            <a:off x="425053" y="9386429"/>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49366" y="712893"/>
            <a:ext cx="7178675" cy="131172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D8BD707-D9CF-40AE-B4C6-C98DA3205C09}" type="datetimeFigureOut">
              <a:rPr lang="en-US" smtClean="0"/>
              <a:pPr/>
              <a:t>4/19/2020</a:t>
            </a:fld>
            <a:endParaRPr lang="en-US"/>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D8BD707-D9CF-40AE-B4C6-C98DA3205C09}" type="datetimeFigureOut">
              <a:rPr lang="en-US" smtClean="0"/>
              <a:pPr/>
              <a:t>4/19/2020</a:t>
            </a:fld>
            <a:endParaRPr lang="en-US"/>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425053" y="9120291"/>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77826" y="8554720"/>
            <a:ext cx="6989763" cy="811906"/>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77826" y="950525"/>
            <a:ext cx="2486036" cy="748538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954382" y="950525"/>
            <a:ext cx="4413206" cy="748538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896659" y="961492"/>
            <a:ext cx="4156075" cy="5703148"/>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6F15528-21DE-4FAA-801E-634DDDAF4B2B}" type="slidenum">
              <a:rPr lang="ru-RU" smtClean="0"/>
              <a:pPr/>
              <a:t>‹#›</a:t>
            </a:fld>
            <a:endParaRPr lang="ru-RU"/>
          </a:p>
        </p:txBody>
      </p:sp>
      <p:sp>
        <p:nvSpPr>
          <p:cNvPr id="17" name="Заголовок 16"/>
          <p:cNvSpPr>
            <a:spLocks noGrp="1"/>
          </p:cNvSpPr>
          <p:nvPr>
            <p:ph type="title"/>
          </p:nvPr>
        </p:nvSpPr>
        <p:spPr>
          <a:xfrm>
            <a:off x="314854" y="7786567"/>
            <a:ext cx="4848754" cy="814382"/>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14854" y="8627722"/>
            <a:ext cx="4848754" cy="119805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425053" y="1638624"/>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51884" y="2423343"/>
            <a:ext cx="7178675" cy="705715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5352521" y="118817"/>
            <a:ext cx="2078038" cy="450510"/>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4/19/2020</a:t>
            </a:fld>
            <a:endParaRPr lang="en-US"/>
          </a:p>
        </p:txBody>
      </p:sp>
      <p:sp>
        <p:nvSpPr>
          <p:cNvPr id="28" name="Нижний колонтитул 27"/>
          <p:cNvSpPr>
            <a:spLocks noGrp="1"/>
          </p:cNvSpPr>
          <p:nvPr>
            <p:ph type="ftr" sz="quarter" idx="3"/>
          </p:nvPr>
        </p:nvSpPr>
        <p:spPr>
          <a:xfrm>
            <a:off x="2581805" y="118817"/>
            <a:ext cx="2770717" cy="450510"/>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800850" y="10099324"/>
            <a:ext cx="629708" cy="381200"/>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ru-RU" smtClean="0"/>
              <a:pPr/>
              <a:t>‹#›</a:t>
            </a:fld>
            <a:endParaRPr lang="ru-RU"/>
          </a:p>
        </p:txBody>
      </p:sp>
      <p:sp>
        <p:nvSpPr>
          <p:cNvPr id="10" name="Заголовок 9"/>
          <p:cNvSpPr>
            <a:spLocks noGrp="1"/>
          </p:cNvSpPr>
          <p:nvPr>
            <p:ph type="title"/>
          </p:nvPr>
        </p:nvSpPr>
        <p:spPr>
          <a:xfrm>
            <a:off x="251884" y="712894"/>
            <a:ext cx="7178675" cy="1306971"/>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425053" y="1638624"/>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425053" y="1649675"/>
            <a:ext cx="7131447" cy="3713"/>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ransition>
    <p:dissolv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45630" y="433078"/>
            <a:ext cx="90170"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Calibri"/>
                <a:cs typeface="Calibri"/>
              </a:rPr>
              <a:t>1</a:t>
            </a:r>
            <a:endParaRPr sz="1000">
              <a:latin typeface="Calibri"/>
              <a:cs typeface="Calibri"/>
            </a:endParaRPr>
          </a:p>
        </p:txBody>
      </p:sp>
      <p:sp>
        <p:nvSpPr>
          <p:cNvPr id="3" name="object 3"/>
          <p:cNvSpPr txBox="1"/>
          <p:nvPr/>
        </p:nvSpPr>
        <p:spPr>
          <a:xfrm>
            <a:off x="1988821" y="886470"/>
            <a:ext cx="4575175" cy="731995"/>
          </a:xfrm>
          <a:prstGeom prst="rect">
            <a:avLst/>
          </a:prstGeom>
        </p:spPr>
        <p:txBody>
          <a:bodyPr vert="horz" wrap="square" lIns="0" tIns="12700" rIns="0" bIns="0" rtlCol="0">
            <a:spAutoFit/>
          </a:bodyPr>
          <a:lstStyle/>
          <a:p>
            <a:pPr marL="1905" algn="ctr">
              <a:lnSpc>
                <a:spcPct val="100000"/>
              </a:lnSpc>
              <a:spcBef>
                <a:spcPts val="100"/>
              </a:spcBef>
            </a:pPr>
            <a:r>
              <a:rPr sz="1200" b="1" spc="-5" dirty="0">
                <a:latin typeface="Times New Roman"/>
                <a:cs typeface="Times New Roman"/>
              </a:rPr>
              <a:t>ЛЕКЦИЯ</a:t>
            </a:r>
            <a:r>
              <a:rPr sz="1200" b="1" spc="5" dirty="0">
                <a:latin typeface="Times New Roman"/>
                <a:cs typeface="Times New Roman"/>
              </a:rPr>
              <a:t> </a:t>
            </a:r>
            <a:r>
              <a:rPr sz="1200" b="1" spc="-5" dirty="0">
                <a:latin typeface="Times New Roman"/>
                <a:cs typeface="Times New Roman"/>
              </a:rPr>
              <a:t>№4</a:t>
            </a:r>
            <a:endParaRPr sz="1200">
              <a:latin typeface="Times New Roman"/>
              <a:cs typeface="Times New Roman"/>
            </a:endParaRPr>
          </a:p>
          <a:p>
            <a:pPr marL="717550" marR="5080" indent="-704850">
              <a:lnSpc>
                <a:spcPct val="109700"/>
              </a:lnSpc>
              <a:spcBef>
                <a:spcPts val="1010"/>
              </a:spcBef>
            </a:pPr>
            <a:r>
              <a:rPr sz="1200" b="1" spc="-5" dirty="0">
                <a:latin typeface="Times New Roman"/>
                <a:cs typeface="Times New Roman"/>
              </a:rPr>
              <a:t>Тема: Патопсихологическая семиотика: аффективно-эндогенный  симптомокомплекс </a:t>
            </a:r>
            <a:r>
              <a:rPr sz="1200" b="1" dirty="0">
                <a:latin typeface="Times New Roman"/>
                <a:cs typeface="Times New Roman"/>
              </a:rPr>
              <a:t>в </a:t>
            </a:r>
            <a:r>
              <a:rPr sz="1200" b="1" spc="-5" dirty="0">
                <a:latin typeface="Times New Roman"/>
                <a:cs typeface="Times New Roman"/>
              </a:rPr>
              <a:t>позднем</a:t>
            </a:r>
            <a:r>
              <a:rPr sz="1200" b="1" spc="5" dirty="0">
                <a:latin typeface="Times New Roman"/>
                <a:cs typeface="Times New Roman"/>
              </a:rPr>
              <a:t> </a:t>
            </a:r>
            <a:r>
              <a:rPr sz="1200" b="1" spc="-5" dirty="0">
                <a:latin typeface="Times New Roman"/>
                <a:cs typeface="Times New Roman"/>
              </a:rPr>
              <a:t>возрасте</a:t>
            </a:r>
            <a:endParaRPr sz="1200">
              <a:latin typeface="Times New Roman"/>
              <a:cs typeface="Times New Roman"/>
            </a:endParaRPr>
          </a:p>
        </p:txBody>
      </p:sp>
      <p:sp>
        <p:nvSpPr>
          <p:cNvPr id="4" name="object 4"/>
          <p:cNvSpPr txBox="1"/>
          <p:nvPr/>
        </p:nvSpPr>
        <p:spPr>
          <a:xfrm>
            <a:off x="6124925" y="1727210"/>
            <a:ext cx="904240" cy="419089"/>
          </a:xfrm>
          <a:prstGeom prst="rect">
            <a:avLst/>
          </a:prstGeom>
        </p:spPr>
        <p:txBody>
          <a:bodyPr vert="horz" wrap="square" lIns="0" tIns="12700" rIns="0" bIns="0" rtlCol="0">
            <a:spAutoFit/>
          </a:bodyPr>
          <a:lstStyle/>
          <a:p>
            <a:pPr marL="12700" marR="5080">
              <a:lnSpc>
                <a:spcPct val="109700"/>
              </a:lnSpc>
              <a:spcBef>
                <a:spcPts val="100"/>
              </a:spcBef>
            </a:pPr>
            <a:r>
              <a:rPr sz="1200" dirty="0">
                <a:latin typeface="Times New Roman"/>
                <a:cs typeface="Times New Roman"/>
              </a:rPr>
              <a:t>(</a:t>
            </a:r>
            <a:r>
              <a:rPr sz="1200" spc="-5" dirty="0">
                <a:latin typeface="Times New Roman"/>
                <a:cs typeface="Times New Roman"/>
              </a:rPr>
              <a:t>к</a:t>
            </a:r>
            <a:r>
              <a:rPr sz="1200" dirty="0">
                <a:latin typeface="Times New Roman"/>
                <a:cs typeface="Times New Roman"/>
              </a:rPr>
              <a:t>л</a:t>
            </a:r>
            <a:r>
              <a:rPr sz="1200" spc="-5" dirty="0">
                <a:latin typeface="Times New Roman"/>
                <a:cs typeface="Times New Roman"/>
              </a:rPr>
              <a:t>иниче</a:t>
            </a:r>
            <a:r>
              <a:rPr sz="1200" spc="5" dirty="0">
                <a:latin typeface="Times New Roman"/>
                <a:cs typeface="Times New Roman"/>
              </a:rPr>
              <a:t>с</a:t>
            </a:r>
            <a:r>
              <a:rPr sz="1200" spc="-5" dirty="0">
                <a:latin typeface="Times New Roman"/>
                <a:cs typeface="Times New Roman"/>
              </a:rPr>
              <a:t>ки</a:t>
            </a:r>
            <a:r>
              <a:rPr sz="1200" dirty="0">
                <a:latin typeface="Times New Roman"/>
                <a:cs typeface="Times New Roman"/>
              </a:rPr>
              <a:t>е  </a:t>
            </a:r>
            <a:r>
              <a:rPr sz="1200" spc="-5" dirty="0">
                <a:latin typeface="Times New Roman"/>
                <a:cs typeface="Times New Roman"/>
              </a:rPr>
              <a:t>а</a:t>
            </a:r>
            <a:r>
              <a:rPr sz="1200" dirty="0">
                <a:latin typeface="Times New Roman"/>
                <a:cs typeface="Times New Roman"/>
              </a:rPr>
              <a:t>фф</a:t>
            </a:r>
            <a:r>
              <a:rPr sz="1200" spc="-5" dirty="0">
                <a:latin typeface="Times New Roman"/>
                <a:cs typeface="Times New Roman"/>
              </a:rPr>
              <a:t>екти</a:t>
            </a:r>
            <a:r>
              <a:rPr sz="1200" dirty="0">
                <a:latin typeface="Times New Roman"/>
                <a:cs typeface="Times New Roman"/>
              </a:rPr>
              <a:t>в</a:t>
            </a:r>
            <a:r>
              <a:rPr sz="1200" spc="-5" dirty="0">
                <a:latin typeface="Times New Roman"/>
                <a:cs typeface="Times New Roman"/>
              </a:rPr>
              <a:t>н</a:t>
            </a:r>
            <a:r>
              <a:rPr sz="1200" dirty="0">
                <a:latin typeface="Times New Roman"/>
                <a:cs typeface="Times New Roman"/>
              </a:rPr>
              <a:t>ые</a:t>
            </a:r>
            <a:endParaRPr sz="1200">
              <a:latin typeface="Times New Roman"/>
              <a:cs typeface="Times New Roman"/>
            </a:endParaRPr>
          </a:p>
        </p:txBody>
      </p:sp>
      <p:sp>
        <p:nvSpPr>
          <p:cNvPr id="5" name="object 5"/>
          <p:cNvSpPr txBox="1"/>
          <p:nvPr/>
        </p:nvSpPr>
        <p:spPr>
          <a:xfrm>
            <a:off x="1069340" y="1727209"/>
            <a:ext cx="4933315" cy="621580"/>
          </a:xfrm>
          <a:prstGeom prst="rect">
            <a:avLst/>
          </a:prstGeom>
        </p:spPr>
        <p:txBody>
          <a:bodyPr vert="horz" wrap="square" lIns="0" tIns="12065" rIns="0" bIns="0" rtlCol="0">
            <a:spAutoFit/>
          </a:bodyPr>
          <a:lstStyle/>
          <a:p>
            <a:pPr marL="12700" marR="5080" indent="449580">
              <a:lnSpc>
                <a:spcPct val="110100"/>
              </a:lnSpc>
              <a:spcBef>
                <a:spcPts val="95"/>
              </a:spcBef>
              <a:tabLst>
                <a:tab pos="1027430" algn="l"/>
                <a:tab pos="2988310" algn="l"/>
                <a:tab pos="3578225" algn="l"/>
                <a:tab pos="3806825" algn="l"/>
              </a:tabLst>
            </a:pPr>
            <a:r>
              <a:rPr sz="1200" spc="-5" dirty="0">
                <a:latin typeface="Times New Roman"/>
                <a:cs typeface="Times New Roman"/>
              </a:rPr>
              <a:t>План: Понятие </a:t>
            </a:r>
            <a:r>
              <a:rPr sz="1200" dirty="0">
                <a:latin typeface="Times New Roman"/>
                <a:cs typeface="Times New Roman"/>
              </a:rPr>
              <a:t>об </a:t>
            </a:r>
            <a:r>
              <a:rPr sz="1200" spc="-5" dirty="0">
                <a:latin typeface="Times New Roman"/>
                <a:cs typeface="Times New Roman"/>
              </a:rPr>
              <a:t>аффективно-эндогенном симптомокомплексе  </a:t>
            </a:r>
            <a:r>
              <a:rPr sz="1200" dirty="0">
                <a:latin typeface="Times New Roman"/>
                <a:cs typeface="Times New Roman"/>
              </a:rPr>
              <a:t>э</a:t>
            </a:r>
            <a:r>
              <a:rPr sz="1200" spc="-15" dirty="0">
                <a:latin typeface="Times New Roman"/>
                <a:cs typeface="Times New Roman"/>
              </a:rPr>
              <a:t>к</a:t>
            </a:r>
            <a:r>
              <a:rPr sz="1200" dirty="0">
                <a:latin typeface="Times New Roman"/>
                <a:cs typeface="Times New Roman"/>
              </a:rPr>
              <a:t>в</a:t>
            </a:r>
            <a:r>
              <a:rPr sz="1200" spc="-5" dirty="0">
                <a:latin typeface="Times New Roman"/>
                <a:cs typeface="Times New Roman"/>
              </a:rPr>
              <a:t>и</a:t>
            </a:r>
            <a:r>
              <a:rPr sz="1200" dirty="0">
                <a:latin typeface="Times New Roman"/>
                <a:cs typeface="Times New Roman"/>
              </a:rPr>
              <a:t>в</a:t>
            </a:r>
            <a:r>
              <a:rPr sz="1200" spc="-5" dirty="0">
                <a:latin typeface="Times New Roman"/>
                <a:cs typeface="Times New Roman"/>
              </a:rPr>
              <a:t>а</a:t>
            </a:r>
            <a:r>
              <a:rPr sz="1200" dirty="0">
                <a:latin typeface="Times New Roman"/>
                <a:cs typeface="Times New Roman"/>
              </a:rPr>
              <a:t>л</a:t>
            </a:r>
            <a:r>
              <a:rPr sz="1200" spc="-5" dirty="0">
                <a:latin typeface="Times New Roman"/>
                <a:cs typeface="Times New Roman"/>
              </a:rPr>
              <a:t>ент</a:t>
            </a:r>
            <a:r>
              <a:rPr sz="1200" dirty="0">
                <a:latin typeface="Times New Roman"/>
                <a:cs typeface="Times New Roman"/>
              </a:rPr>
              <a:t>ы:	</a:t>
            </a:r>
            <a:r>
              <a:rPr sz="1200" spc="-5" dirty="0">
                <a:latin typeface="Times New Roman"/>
                <a:cs typeface="Times New Roman"/>
              </a:rPr>
              <a:t>маниака</a:t>
            </a:r>
            <a:r>
              <a:rPr sz="1200" dirty="0">
                <a:latin typeface="Times New Roman"/>
                <a:cs typeface="Times New Roman"/>
              </a:rPr>
              <a:t>ль</a:t>
            </a:r>
            <a:r>
              <a:rPr sz="1200" spc="-5" dirty="0">
                <a:latin typeface="Times New Roman"/>
                <a:cs typeface="Times New Roman"/>
              </a:rPr>
              <a:t>н</a:t>
            </a:r>
            <a:r>
              <a:rPr sz="1200" dirty="0">
                <a:latin typeface="Times New Roman"/>
                <a:cs typeface="Times New Roman"/>
              </a:rPr>
              <a:t>о</a:t>
            </a:r>
            <a:r>
              <a:rPr sz="1200" spc="5" dirty="0">
                <a:latin typeface="Times New Roman"/>
                <a:cs typeface="Times New Roman"/>
              </a:rPr>
              <a:t>-</a:t>
            </a:r>
            <a:r>
              <a:rPr sz="1200" spc="-5" dirty="0">
                <a:latin typeface="Times New Roman"/>
                <a:cs typeface="Times New Roman"/>
              </a:rPr>
              <a:t>деп</a:t>
            </a:r>
            <a:r>
              <a:rPr sz="1200" dirty="0">
                <a:latin typeface="Times New Roman"/>
                <a:cs typeface="Times New Roman"/>
              </a:rPr>
              <a:t>р</a:t>
            </a:r>
            <a:r>
              <a:rPr sz="1200" spc="-5" dirty="0">
                <a:latin typeface="Times New Roman"/>
                <a:cs typeface="Times New Roman"/>
              </a:rPr>
              <a:t>есси</a:t>
            </a:r>
            <a:r>
              <a:rPr sz="1200" dirty="0">
                <a:latin typeface="Times New Roman"/>
                <a:cs typeface="Times New Roman"/>
              </a:rPr>
              <a:t>в</a:t>
            </a:r>
            <a:r>
              <a:rPr sz="1200" spc="-5" dirty="0">
                <a:latin typeface="Times New Roman"/>
                <a:cs typeface="Times New Roman"/>
              </a:rPr>
              <a:t>н</a:t>
            </a:r>
            <a:r>
              <a:rPr sz="1200" dirty="0">
                <a:latin typeface="Times New Roman"/>
                <a:cs typeface="Times New Roman"/>
              </a:rPr>
              <a:t>ый	</a:t>
            </a:r>
            <a:r>
              <a:rPr sz="1200" spc="-5" dirty="0">
                <a:latin typeface="Times New Roman"/>
                <a:cs typeface="Times New Roman"/>
              </a:rPr>
              <a:t>пси</a:t>
            </a:r>
            <a:r>
              <a:rPr sz="1200" dirty="0">
                <a:latin typeface="Times New Roman"/>
                <a:cs typeface="Times New Roman"/>
              </a:rPr>
              <a:t>хоз	и	</a:t>
            </a:r>
            <a:r>
              <a:rPr sz="1200" spc="-10" dirty="0">
                <a:latin typeface="Times New Roman"/>
                <a:cs typeface="Times New Roman"/>
              </a:rPr>
              <a:t>ф</a:t>
            </a:r>
            <a:r>
              <a:rPr sz="1200" dirty="0">
                <a:latin typeface="Times New Roman"/>
                <a:cs typeface="Times New Roman"/>
              </a:rPr>
              <a:t>у</a:t>
            </a:r>
            <a:r>
              <a:rPr sz="1200" spc="-5" dirty="0">
                <a:latin typeface="Times New Roman"/>
                <a:cs typeface="Times New Roman"/>
              </a:rPr>
              <a:t>нкци</a:t>
            </a:r>
            <a:r>
              <a:rPr sz="1200" dirty="0">
                <a:latin typeface="Times New Roman"/>
                <a:cs typeface="Times New Roman"/>
              </a:rPr>
              <a:t>о</a:t>
            </a:r>
            <a:r>
              <a:rPr sz="1200" spc="-5" dirty="0">
                <a:latin typeface="Times New Roman"/>
                <a:cs typeface="Times New Roman"/>
              </a:rPr>
              <a:t>на</a:t>
            </a:r>
            <a:r>
              <a:rPr sz="1200" dirty="0">
                <a:latin typeface="Times New Roman"/>
                <a:cs typeface="Times New Roman"/>
              </a:rPr>
              <a:t>ль</a:t>
            </a:r>
            <a:r>
              <a:rPr sz="1200" spc="-5" dirty="0">
                <a:latin typeface="Times New Roman"/>
                <a:cs typeface="Times New Roman"/>
              </a:rPr>
              <a:t>н</a:t>
            </a:r>
            <a:r>
              <a:rPr sz="1200" dirty="0">
                <a:latin typeface="Times New Roman"/>
                <a:cs typeface="Times New Roman"/>
              </a:rPr>
              <a:t>ые  </a:t>
            </a:r>
            <a:r>
              <a:rPr sz="1200" spc="-5" dirty="0">
                <a:latin typeface="Times New Roman"/>
                <a:cs typeface="Times New Roman"/>
              </a:rPr>
              <a:t>психозы позднего возраста). Основные данные </a:t>
            </a:r>
            <a:r>
              <a:rPr sz="1200" dirty="0">
                <a:latin typeface="Times New Roman"/>
                <a:cs typeface="Times New Roman"/>
              </a:rPr>
              <a:t>о </a:t>
            </a:r>
            <a:r>
              <a:rPr sz="1200" spc="-5" dirty="0">
                <a:latin typeface="Times New Roman"/>
                <a:cs typeface="Times New Roman"/>
              </a:rPr>
              <a:t>МДП </a:t>
            </a:r>
            <a:r>
              <a:rPr sz="1200" dirty="0">
                <a:latin typeface="Times New Roman"/>
                <a:cs typeface="Times New Roman"/>
              </a:rPr>
              <a:t>в </a:t>
            </a:r>
            <a:r>
              <a:rPr sz="1200" spc="-5" dirty="0">
                <a:latin typeface="Times New Roman"/>
                <a:cs typeface="Times New Roman"/>
              </a:rPr>
              <a:t>позднем</a:t>
            </a:r>
            <a:r>
              <a:rPr sz="1200" spc="70" dirty="0">
                <a:latin typeface="Times New Roman"/>
                <a:cs typeface="Times New Roman"/>
              </a:rPr>
              <a:t> </a:t>
            </a:r>
            <a:r>
              <a:rPr sz="1200" spc="-5" dirty="0">
                <a:latin typeface="Times New Roman"/>
                <a:cs typeface="Times New Roman"/>
              </a:rPr>
              <a:t>возрасте.</a:t>
            </a:r>
            <a:endParaRPr sz="1200">
              <a:latin typeface="Times New Roman"/>
              <a:cs typeface="Times New Roman"/>
            </a:endParaRPr>
          </a:p>
        </p:txBody>
      </p:sp>
      <p:sp>
        <p:nvSpPr>
          <p:cNvPr id="6" name="object 6"/>
          <p:cNvSpPr txBox="1"/>
          <p:nvPr/>
        </p:nvSpPr>
        <p:spPr>
          <a:xfrm>
            <a:off x="1069340" y="2475239"/>
            <a:ext cx="5967095" cy="7495385"/>
          </a:xfrm>
          <a:prstGeom prst="rect">
            <a:avLst/>
          </a:prstGeom>
        </p:spPr>
        <p:txBody>
          <a:bodyPr vert="horz" wrap="square" lIns="0" tIns="12700" rIns="0" bIns="0" rtlCol="0">
            <a:spAutoFit/>
          </a:bodyPr>
          <a:lstStyle/>
          <a:p>
            <a:pPr marL="1635760">
              <a:lnSpc>
                <a:spcPct val="100000"/>
              </a:lnSpc>
              <a:spcBef>
                <a:spcPts val="100"/>
              </a:spcBef>
            </a:pPr>
            <a:r>
              <a:rPr sz="1200" b="1" spc="-5" dirty="0">
                <a:latin typeface="Times New Roman"/>
                <a:cs typeface="Times New Roman"/>
              </a:rPr>
              <a:t>Аффективно-эндогенный</a:t>
            </a:r>
            <a:r>
              <a:rPr sz="1200" b="1" dirty="0">
                <a:latin typeface="Times New Roman"/>
                <a:cs typeface="Times New Roman"/>
              </a:rPr>
              <a:t> </a:t>
            </a:r>
            <a:r>
              <a:rPr sz="1200" b="1" spc="-5" dirty="0">
                <a:latin typeface="Times New Roman"/>
                <a:cs typeface="Times New Roman"/>
              </a:rPr>
              <a:t>симптомокомплекс</a:t>
            </a:r>
            <a:endParaRPr sz="1200">
              <a:latin typeface="Times New Roman"/>
              <a:cs typeface="Times New Roman"/>
            </a:endParaRPr>
          </a:p>
          <a:p>
            <a:pPr marL="12700" marR="7620" indent="359410" algn="just">
              <a:lnSpc>
                <a:spcPct val="110000"/>
              </a:lnSpc>
              <a:spcBef>
                <a:spcPts val="1005"/>
              </a:spcBef>
            </a:pPr>
            <a:r>
              <a:rPr sz="1200" b="1" spc="-55" dirty="0">
                <a:latin typeface="Times New Roman"/>
                <a:cs typeface="Times New Roman"/>
              </a:rPr>
              <a:t>Маниакально-депрессивный </a:t>
            </a:r>
            <a:r>
              <a:rPr sz="1200" b="1" spc="-50" dirty="0">
                <a:latin typeface="Times New Roman"/>
                <a:cs typeface="Times New Roman"/>
              </a:rPr>
              <a:t>психоз (биполярное аффективное расстройство,  рекуррентное депрессивное расстройство) </a:t>
            </a:r>
            <a:r>
              <a:rPr sz="1200" dirty="0">
                <a:latin typeface="Times New Roman"/>
                <a:cs typeface="Times New Roman"/>
              </a:rPr>
              <a:t>— </a:t>
            </a:r>
            <a:r>
              <a:rPr sz="1200" spc="-50" dirty="0">
                <a:latin typeface="Times New Roman"/>
                <a:cs typeface="Times New Roman"/>
              </a:rPr>
              <a:t>эндогенное хроническое заболевание, которое  протекает </a:t>
            </a:r>
            <a:r>
              <a:rPr sz="1200" dirty="0">
                <a:latin typeface="Times New Roman"/>
                <a:cs typeface="Times New Roman"/>
              </a:rPr>
              <a:t>в </a:t>
            </a:r>
            <a:r>
              <a:rPr sz="1200" spc="-40" dirty="0">
                <a:latin typeface="Times New Roman"/>
                <a:cs typeface="Times New Roman"/>
              </a:rPr>
              <a:t>виде </a:t>
            </a:r>
            <a:r>
              <a:rPr sz="1200" spc="-35" dirty="0">
                <a:latin typeface="Times New Roman"/>
                <a:cs typeface="Times New Roman"/>
              </a:rPr>
              <a:t>фаз </a:t>
            </a:r>
            <a:r>
              <a:rPr sz="1200" dirty="0">
                <a:latin typeface="Times New Roman"/>
                <a:cs typeface="Times New Roman"/>
              </a:rPr>
              <a:t>с </a:t>
            </a:r>
            <a:r>
              <a:rPr sz="1200" spc="-50" dirty="0">
                <a:latin typeface="Times New Roman"/>
                <a:cs typeface="Times New Roman"/>
              </a:rPr>
              <a:t>аффективными расстройствами, светлыми промежутками </a:t>
            </a:r>
            <a:r>
              <a:rPr sz="1200" spc="-45" dirty="0">
                <a:latin typeface="Times New Roman"/>
                <a:cs typeface="Times New Roman"/>
              </a:rPr>
              <a:t>между  </a:t>
            </a:r>
            <a:r>
              <a:rPr sz="1200" spc="-50" dirty="0">
                <a:latin typeface="Times New Roman"/>
                <a:cs typeface="Times New Roman"/>
              </a:rPr>
              <a:t>приступами, </a:t>
            </a:r>
            <a:r>
              <a:rPr sz="1200" spc="-30" dirty="0">
                <a:latin typeface="Times New Roman"/>
                <a:cs typeface="Times New Roman"/>
              </a:rPr>
              <a:t>т. е. </a:t>
            </a:r>
            <a:r>
              <a:rPr sz="1200" spc="-45" dirty="0">
                <a:latin typeface="Times New Roman"/>
                <a:cs typeface="Times New Roman"/>
              </a:rPr>
              <a:t>полным </a:t>
            </a:r>
            <a:r>
              <a:rPr sz="1200" spc="-55" dirty="0">
                <a:latin typeface="Times New Roman"/>
                <a:cs typeface="Times New Roman"/>
              </a:rPr>
              <a:t>восстановлением </a:t>
            </a:r>
            <a:r>
              <a:rPr sz="1200" spc="-50" dirty="0">
                <a:latin typeface="Times New Roman"/>
                <a:cs typeface="Times New Roman"/>
              </a:rPr>
              <a:t>психического здоровья </a:t>
            </a:r>
            <a:r>
              <a:rPr sz="1200" dirty="0">
                <a:latin typeface="Times New Roman"/>
                <a:cs typeface="Times New Roman"/>
              </a:rPr>
              <a:t>и </a:t>
            </a:r>
            <a:r>
              <a:rPr sz="1200" spc="-50" dirty="0">
                <a:latin typeface="Times New Roman"/>
                <a:cs typeface="Times New Roman"/>
              </a:rPr>
              <a:t>отсутствием изменений  личности (интермиссии), независимо </a:t>
            </a:r>
            <a:r>
              <a:rPr sz="1200" spc="-30" dirty="0">
                <a:latin typeface="Times New Roman"/>
                <a:cs typeface="Times New Roman"/>
              </a:rPr>
              <a:t>от </a:t>
            </a:r>
            <a:r>
              <a:rPr sz="1200" spc="-50" dirty="0">
                <a:latin typeface="Times New Roman"/>
                <a:cs typeface="Times New Roman"/>
              </a:rPr>
              <a:t>количества перенесенных приступов. Заболевание </a:t>
            </a:r>
            <a:r>
              <a:rPr sz="1200" spc="-45" dirty="0">
                <a:latin typeface="Times New Roman"/>
                <a:cs typeface="Times New Roman"/>
              </a:rPr>
              <a:t>может  </a:t>
            </a:r>
            <a:r>
              <a:rPr sz="1200" spc="-50" dirty="0">
                <a:latin typeface="Times New Roman"/>
                <a:cs typeface="Times New Roman"/>
              </a:rPr>
              <a:t>протекать </a:t>
            </a:r>
            <a:r>
              <a:rPr sz="1200" dirty="0">
                <a:latin typeface="Times New Roman"/>
                <a:cs typeface="Times New Roman"/>
              </a:rPr>
              <a:t>в </a:t>
            </a:r>
            <a:r>
              <a:rPr sz="1200" spc="-40" dirty="0">
                <a:latin typeface="Times New Roman"/>
                <a:cs typeface="Times New Roman"/>
              </a:rPr>
              <a:t>виде </a:t>
            </a:r>
            <a:r>
              <a:rPr sz="1200" spc="-50" dirty="0">
                <a:latin typeface="Times New Roman"/>
                <a:cs typeface="Times New Roman"/>
              </a:rPr>
              <a:t>биполярных </a:t>
            </a:r>
            <a:r>
              <a:rPr sz="1200" spc="-35" dirty="0">
                <a:latin typeface="Times New Roman"/>
                <a:cs typeface="Times New Roman"/>
              </a:rPr>
              <a:t>фаз </a:t>
            </a:r>
            <a:r>
              <a:rPr sz="1200" spc="-50" dirty="0">
                <a:latin typeface="Times New Roman"/>
                <a:cs typeface="Times New Roman"/>
              </a:rPr>
              <a:t>(именно </a:t>
            </a:r>
            <a:r>
              <a:rPr sz="1200" spc="-55" dirty="0">
                <a:latin typeface="Times New Roman"/>
                <a:cs typeface="Times New Roman"/>
              </a:rPr>
              <a:t>маниакально-депрессивный </a:t>
            </a:r>
            <a:r>
              <a:rPr sz="1200" spc="-50" dirty="0">
                <a:latin typeface="Times New Roman"/>
                <a:cs typeface="Times New Roman"/>
              </a:rPr>
              <a:t>психоз) </a:t>
            </a:r>
            <a:r>
              <a:rPr sz="1200" dirty="0">
                <a:latin typeface="Times New Roman"/>
                <a:cs typeface="Times New Roman"/>
              </a:rPr>
              <a:t>и </a:t>
            </a:r>
            <a:r>
              <a:rPr sz="1200" spc="-50" dirty="0">
                <a:latin typeface="Times New Roman"/>
                <a:cs typeface="Times New Roman"/>
              </a:rPr>
              <a:t>монополярных  (монополярный депрессивный психоз </a:t>
            </a:r>
            <a:r>
              <a:rPr sz="1200" dirty="0">
                <a:latin typeface="Times New Roman"/>
                <a:cs typeface="Times New Roman"/>
              </a:rPr>
              <a:t>и </a:t>
            </a:r>
            <a:r>
              <a:rPr sz="1200" spc="-50" dirty="0">
                <a:latin typeface="Times New Roman"/>
                <a:cs typeface="Times New Roman"/>
              </a:rPr>
              <a:t>монополярный маниакальный психоз). </a:t>
            </a:r>
            <a:r>
              <a:rPr sz="1200" spc="-45" dirty="0">
                <a:latin typeface="Times New Roman"/>
                <a:cs typeface="Times New Roman"/>
              </a:rPr>
              <a:t>Термин  </a:t>
            </a:r>
            <a:r>
              <a:rPr sz="1200" spc="-50" dirty="0">
                <a:latin typeface="Times New Roman"/>
                <a:cs typeface="Times New Roman"/>
              </a:rPr>
              <a:t>"циклотимия"</a:t>
            </a:r>
            <a:r>
              <a:rPr sz="1200" spc="-85" dirty="0">
                <a:latin typeface="Times New Roman"/>
                <a:cs typeface="Times New Roman"/>
              </a:rPr>
              <a:t> </a:t>
            </a:r>
            <a:r>
              <a:rPr sz="1200" spc="-50" dirty="0">
                <a:latin typeface="Times New Roman"/>
                <a:cs typeface="Times New Roman"/>
              </a:rPr>
              <a:t>впервые</a:t>
            </a:r>
            <a:r>
              <a:rPr sz="1200" spc="-105" dirty="0">
                <a:latin typeface="Times New Roman"/>
                <a:cs typeface="Times New Roman"/>
              </a:rPr>
              <a:t> </a:t>
            </a:r>
            <a:r>
              <a:rPr sz="1200" spc="-50" dirty="0">
                <a:latin typeface="Times New Roman"/>
                <a:cs typeface="Times New Roman"/>
              </a:rPr>
              <a:t>применил</a:t>
            </a:r>
            <a:r>
              <a:rPr sz="1200" spc="-85" dirty="0">
                <a:latin typeface="Times New Roman"/>
                <a:cs typeface="Times New Roman"/>
              </a:rPr>
              <a:t> </a:t>
            </a:r>
            <a:r>
              <a:rPr sz="1200" spc="-30" dirty="0">
                <a:latin typeface="Times New Roman"/>
                <a:cs typeface="Times New Roman"/>
              </a:rPr>
              <a:t>К.</a:t>
            </a:r>
            <a:r>
              <a:rPr sz="1200" spc="-105" dirty="0">
                <a:latin typeface="Times New Roman"/>
                <a:cs typeface="Times New Roman"/>
              </a:rPr>
              <a:t> </a:t>
            </a:r>
            <a:r>
              <a:rPr sz="1200" spc="-50" dirty="0">
                <a:latin typeface="Times New Roman"/>
                <a:cs typeface="Times New Roman"/>
              </a:rPr>
              <a:t>Кальбаум</a:t>
            </a:r>
            <a:r>
              <a:rPr sz="1200" spc="-85" dirty="0">
                <a:latin typeface="Times New Roman"/>
                <a:cs typeface="Times New Roman"/>
              </a:rPr>
              <a:t> </a:t>
            </a:r>
            <a:r>
              <a:rPr sz="1200" spc="-35" dirty="0">
                <a:latin typeface="Times New Roman"/>
                <a:cs typeface="Times New Roman"/>
              </a:rPr>
              <a:t>для</a:t>
            </a:r>
            <a:r>
              <a:rPr sz="1200" spc="-105" dirty="0">
                <a:latin typeface="Times New Roman"/>
                <a:cs typeface="Times New Roman"/>
              </a:rPr>
              <a:t> </a:t>
            </a:r>
            <a:r>
              <a:rPr sz="1200" spc="-50" dirty="0">
                <a:latin typeface="Times New Roman"/>
                <a:cs typeface="Times New Roman"/>
              </a:rPr>
              <a:t>мягких,</a:t>
            </a:r>
            <a:r>
              <a:rPr sz="1200" spc="-85" dirty="0">
                <a:latin typeface="Times New Roman"/>
                <a:cs typeface="Times New Roman"/>
              </a:rPr>
              <a:t> </a:t>
            </a:r>
            <a:r>
              <a:rPr sz="1200" spc="-50" dirty="0">
                <a:latin typeface="Times New Roman"/>
                <a:cs typeface="Times New Roman"/>
              </a:rPr>
              <a:t>ослабленных</a:t>
            </a:r>
            <a:r>
              <a:rPr sz="1200" spc="-105" dirty="0">
                <a:latin typeface="Times New Roman"/>
                <a:cs typeface="Times New Roman"/>
              </a:rPr>
              <a:t> </a:t>
            </a:r>
            <a:r>
              <a:rPr sz="1200" spc="-50" dirty="0">
                <a:latin typeface="Times New Roman"/>
                <a:cs typeface="Times New Roman"/>
              </a:rPr>
              <a:t>вариантов</a:t>
            </a:r>
            <a:r>
              <a:rPr sz="1200" spc="-90" dirty="0">
                <a:latin typeface="Times New Roman"/>
                <a:cs typeface="Times New Roman"/>
              </a:rPr>
              <a:t> </a:t>
            </a:r>
            <a:r>
              <a:rPr sz="1200" spc="-50" dirty="0">
                <a:latin typeface="Times New Roman"/>
                <a:cs typeface="Times New Roman"/>
              </a:rPr>
              <a:t>болезни.</a:t>
            </a:r>
            <a:endParaRPr sz="1200">
              <a:latin typeface="Times New Roman"/>
              <a:cs typeface="Times New Roman"/>
            </a:endParaRPr>
          </a:p>
          <a:p>
            <a:pPr marL="12700" marR="5080" indent="359410" algn="just">
              <a:lnSpc>
                <a:spcPct val="110100"/>
              </a:lnSpc>
              <a:spcBef>
                <a:spcPts val="5"/>
              </a:spcBef>
            </a:pPr>
            <a:r>
              <a:rPr sz="1200" spc="-50" dirty="0">
                <a:latin typeface="Times New Roman"/>
                <a:cs typeface="Times New Roman"/>
              </a:rPr>
              <a:t>Достоверных </a:t>
            </a:r>
            <a:r>
              <a:rPr sz="1200" spc="-45" dirty="0">
                <a:latin typeface="Times New Roman"/>
                <a:cs typeface="Times New Roman"/>
              </a:rPr>
              <a:t>данных </a:t>
            </a:r>
            <a:r>
              <a:rPr sz="1200" dirty="0">
                <a:latin typeface="Times New Roman"/>
                <a:cs typeface="Times New Roman"/>
              </a:rPr>
              <a:t>о </a:t>
            </a:r>
            <a:r>
              <a:rPr sz="1200" spc="-55" dirty="0">
                <a:latin typeface="Times New Roman"/>
                <a:cs typeface="Times New Roman"/>
              </a:rPr>
              <a:t>распространенности маниакально-депрессивного </a:t>
            </a:r>
            <a:r>
              <a:rPr sz="1200" spc="-50" dirty="0">
                <a:latin typeface="Times New Roman"/>
                <a:cs typeface="Times New Roman"/>
              </a:rPr>
              <a:t>психоза </a:t>
            </a:r>
            <a:r>
              <a:rPr sz="1200" spc="-45" dirty="0">
                <a:latin typeface="Times New Roman"/>
                <a:cs typeface="Times New Roman"/>
              </a:rPr>
              <a:t>нет. </a:t>
            </a:r>
            <a:r>
              <a:rPr sz="1200" spc="-40" dirty="0">
                <a:latin typeface="Times New Roman"/>
                <a:cs typeface="Times New Roman"/>
              </a:rPr>
              <a:t>Это  </a:t>
            </a:r>
            <a:r>
              <a:rPr sz="1200" spc="-50" dirty="0">
                <a:latin typeface="Times New Roman"/>
                <a:cs typeface="Times New Roman"/>
              </a:rPr>
              <a:t>объясняется </a:t>
            </a:r>
            <a:r>
              <a:rPr sz="1200" spc="-40" dirty="0">
                <a:latin typeface="Times New Roman"/>
                <a:cs typeface="Times New Roman"/>
              </a:rPr>
              <a:t>тем, что </a:t>
            </a:r>
            <a:r>
              <a:rPr sz="1200" dirty="0">
                <a:latin typeface="Times New Roman"/>
                <a:cs typeface="Times New Roman"/>
              </a:rPr>
              <a:t>в </a:t>
            </a:r>
            <a:r>
              <a:rPr sz="1200" spc="-40" dirty="0">
                <a:latin typeface="Times New Roman"/>
                <a:cs typeface="Times New Roman"/>
              </a:rPr>
              <a:t>поле </a:t>
            </a:r>
            <a:r>
              <a:rPr sz="1200" spc="-50" dirty="0">
                <a:latin typeface="Times New Roman"/>
                <a:cs typeface="Times New Roman"/>
              </a:rPr>
              <a:t>зрения психиатров попадают </a:t>
            </a:r>
            <a:r>
              <a:rPr sz="1200" spc="-45" dirty="0">
                <a:latin typeface="Times New Roman"/>
                <a:cs typeface="Times New Roman"/>
              </a:rPr>
              <a:t>только </a:t>
            </a:r>
            <a:r>
              <a:rPr sz="1200" spc="-30" dirty="0">
                <a:latin typeface="Times New Roman"/>
                <a:cs typeface="Times New Roman"/>
              </a:rPr>
              <a:t>те </a:t>
            </a:r>
            <a:r>
              <a:rPr sz="1200" spc="-50" dirty="0">
                <a:latin typeface="Times New Roman"/>
                <a:cs typeface="Times New Roman"/>
              </a:rPr>
              <a:t>больные, которые нуждаются </a:t>
            </a:r>
            <a:r>
              <a:rPr sz="1200" dirty="0">
                <a:latin typeface="Times New Roman"/>
                <a:cs typeface="Times New Roman"/>
              </a:rPr>
              <a:t>в  </a:t>
            </a:r>
            <a:r>
              <a:rPr sz="1200" spc="-50" dirty="0">
                <a:latin typeface="Times New Roman"/>
                <a:cs typeface="Times New Roman"/>
              </a:rPr>
              <a:t>госпитализации, </a:t>
            </a:r>
            <a:r>
              <a:rPr sz="1200" dirty="0">
                <a:latin typeface="Times New Roman"/>
                <a:cs typeface="Times New Roman"/>
              </a:rPr>
              <a:t>и </a:t>
            </a:r>
            <a:r>
              <a:rPr sz="1200" spc="-50" dirty="0">
                <a:latin typeface="Times New Roman"/>
                <a:cs typeface="Times New Roman"/>
              </a:rPr>
              <a:t>разная частота </a:t>
            </a:r>
            <a:r>
              <a:rPr sz="1200" spc="-45" dirty="0">
                <a:latin typeface="Times New Roman"/>
                <a:cs typeface="Times New Roman"/>
              </a:rPr>
              <a:t>этого </a:t>
            </a:r>
            <a:r>
              <a:rPr sz="1200" spc="-50" dirty="0">
                <a:latin typeface="Times New Roman"/>
                <a:cs typeface="Times New Roman"/>
              </a:rPr>
              <a:t>заболевания свидетельствует </a:t>
            </a:r>
            <a:r>
              <a:rPr sz="1200" dirty="0">
                <a:latin typeface="Times New Roman"/>
                <a:cs typeface="Times New Roman"/>
              </a:rPr>
              <a:t>о </a:t>
            </a:r>
            <a:r>
              <a:rPr sz="1200" spc="-50" dirty="0">
                <a:latin typeface="Times New Roman"/>
                <a:cs typeface="Times New Roman"/>
              </a:rPr>
              <a:t>диагностических  разногласиях </a:t>
            </a:r>
            <a:r>
              <a:rPr sz="1200" dirty="0">
                <a:latin typeface="Times New Roman"/>
                <a:cs typeface="Times New Roman"/>
              </a:rPr>
              <a:t>и </a:t>
            </a:r>
            <a:r>
              <a:rPr sz="1200" spc="-50" dirty="0">
                <a:latin typeface="Times New Roman"/>
                <a:cs typeface="Times New Roman"/>
              </a:rPr>
              <a:t>различиях </a:t>
            </a:r>
            <a:r>
              <a:rPr sz="1200" dirty="0">
                <a:latin typeface="Times New Roman"/>
                <a:cs typeface="Times New Roman"/>
              </a:rPr>
              <a:t>в </a:t>
            </a:r>
            <a:r>
              <a:rPr sz="1200" spc="-50" dirty="0">
                <a:latin typeface="Times New Roman"/>
                <a:cs typeface="Times New Roman"/>
              </a:rPr>
              <a:t>понимании границ </a:t>
            </a:r>
            <a:r>
              <a:rPr sz="1200" spc="-55" dirty="0">
                <a:latin typeface="Times New Roman"/>
                <a:cs typeface="Times New Roman"/>
              </a:rPr>
              <a:t>маниакально-депрессивного </a:t>
            </a:r>
            <a:r>
              <a:rPr sz="1200" spc="-50" dirty="0">
                <a:latin typeface="Times New Roman"/>
                <a:cs typeface="Times New Roman"/>
              </a:rPr>
              <a:t>психоза. Частота  </a:t>
            </a:r>
            <a:r>
              <a:rPr sz="1200" spc="-55" dirty="0">
                <a:latin typeface="Times New Roman"/>
                <a:cs typeface="Times New Roman"/>
              </a:rPr>
              <a:t>маниакально-депрессивного </a:t>
            </a:r>
            <a:r>
              <a:rPr sz="1200" spc="-50" dirty="0">
                <a:latin typeface="Times New Roman"/>
                <a:cs typeface="Times New Roman"/>
              </a:rPr>
              <a:t>психоза </a:t>
            </a:r>
            <a:r>
              <a:rPr sz="1200" spc="-45" dirty="0">
                <a:latin typeface="Times New Roman"/>
                <a:cs typeface="Times New Roman"/>
              </a:rPr>
              <a:t>среди </a:t>
            </a:r>
            <a:r>
              <a:rPr sz="1200" spc="-50" dirty="0">
                <a:latin typeface="Times New Roman"/>
                <a:cs typeface="Times New Roman"/>
              </a:rPr>
              <a:t>населения колеблется </a:t>
            </a:r>
            <a:r>
              <a:rPr sz="1200" dirty="0">
                <a:latin typeface="Times New Roman"/>
                <a:cs typeface="Times New Roman"/>
              </a:rPr>
              <a:t>в </a:t>
            </a:r>
            <a:r>
              <a:rPr sz="1200" spc="-50" dirty="0">
                <a:latin typeface="Times New Roman"/>
                <a:cs typeface="Times New Roman"/>
              </a:rPr>
              <a:t>пределах </a:t>
            </a:r>
            <a:r>
              <a:rPr sz="1200" dirty="0">
                <a:latin typeface="Times New Roman"/>
                <a:cs typeface="Times New Roman"/>
              </a:rPr>
              <a:t>0,07—7,0%. </a:t>
            </a:r>
            <a:r>
              <a:rPr sz="1200" spc="-45" dirty="0">
                <a:latin typeface="Times New Roman"/>
                <a:cs typeface="Times New Roman"/>
              </a:rPr>
              <a:t>Чаще  всего </a:t>
            </a:r>
            <a:r>
              <a:rPr sz="1200" spc="-50" dirty="0">
                <a:latin typeface="Times New Roman"/>
                <a:cs typeface="Times New Roman"/>
              </a:rPr>
              <a:t>состояния, относящиеся </a:t>
            </a:r>
            <a:r>
              <a:rPr sz="1200" dirty="0">
                <a:latin typeface="Times New Roman"/>
                <a:cs typeface="Times New Roman"/>
              </a:rPr>
              <a:t>к </a:t>
            </a:r>
            <a:r>
              <a:rPr sz="1200" spc="-45" dirty="0">
                <a:latin typeface="Times New Roman"/>
                <a:cs typeface="Times New Roman"/>
              </a:rPr>
              <a:t>этому </a:t>
            </a:r>
            <a:r>
              <a:rPr sz="1200" spc="-50" dirty="0">
                <a:latin typeface="Times New Roman"/>
                <a:cs typeface="Times New Roman"/>
              </a:rPr>
              <a:t>заболеванию, наблюдаются </a:t>
            </a:r>
            <a:r>
              <a:rPr sz="1200" dirty="0">
                <a:latin typeface="Times New Roman"/>
                <a:cs typeface="Times New Roman"/>
              </a:rPr>
              <a:t>у 0,5—0,8% </a:t>
            </a:r>
            <a:r>
              <a:rPr sz="1200" spc="-50" dirty="0">
                <a:latin typeface="Times New Roman"/>
                <a:cs typeface="Times New Roman"/>
              </a:rPr>
              <a:t>населения.  Женщины заболевают </a:t>
            </a:r>
            <a:r>
              <a:rPr sz="1200" spc="-55" dirty="0">
                <a:latin typeface="Times New Roman"/>
                <a:cs typeface="Times New Roman"/>
              </a:rPr>
              <a:t>маниакально-депрессивным </a:t>
            </a:r>
            <a:r>
              <a:rPr sz="1200" spc="-50" dirty="0">
                <a:latin typeface="Times New Roman"/>
                <a:cs typeface="Times New Roman"/>
              </a:rPr>
              <a:t>психозом </a:t>
            </a:r>
            <a:r>
              <a:rPr sz="1200" spc="-45" dirty="0">
                <a:latin typeface="Times New Roman"/>
                <a:cs typeface="Times New Roman"/>
              </a:rPr>
              <a:t>чаще, </a:t>
            </a:r>
            <a:r>
              <a:rPr sz="1200" spc="-40" dirty="0">
                <a:latin typeface="Times New Roman"/>
                <a:cs typeface="Times New Roman"/>
              </a:rPr>
              <a:t>чем </a:t>
            </a:r>
            <a:r>
              <a:rPr sz="1200" spc="-50" dirty="0">
                <a:latin typeface="Times New Roman"/>
                <a:cs typeface="Times New Roman"/>
              </a:rPr>
              <a:t>мужчины: </a:t>
            </a:r>
            <a:r>
              <a:rPr sz="1200" spc="-45" dirty="0">
                <a:latin typeface="Times New Roman"/>
                <a:cs typeface="Times New Roman"/>
              </a:rPr>
              <a:t>среди больных  </a:t>
            </a:r>
            <a:r>
              <a:rPr sz="1200" dirty="0">
                <a:latin typeface="Times New Roman"/>
                <a:cs typeface="Times New Roman"/>
              </a:rPr>
              <a:t>60-70% </a:t>
            </a:r>
            <a:r>
              <a:rPr sz="1200" spc="-50" dirty="0">
                <a:latin typeface="Times New Roman"/>
                <a:cs typeface="Times New Roman"/>
              </a:rPr>
              <a:t>женщин, </a:t>
            </a:r>
            <a:r>
              <a:rPr sz="1200" spc="-30" dirty="0">
                <a:latin typeface="Times New Roman"/>
                <a:cs typeface="Times New Roman"/>
              </a:rPr>
              <a:t>но </a:t>
            </a:r>
            <a:r>
              <a:rPr sz="1200" spc="-40" dirty="0">
                <a:latin typeface="Times New Roman"/>
                <a:cs typeface="Times New Roman"/>
              </a:rPr>
              <a:t>при </a:t>
            </a:r>
            <a:r>
              <a:rPr sz="1200" spc="-50" dirty="0">
                <a:latin typeface="Times New Roman"/>
                <a:cs typeface="Times New Roman"/>
              </a:rPr>
              <a:t>биполярном течении заболевания преобладают мужчины. Болезнь </a:t>
            </a:r>
            <a:r>
              <a:rPr sz="1200" spc="-45" dirty="0">
                <a:latin typeface="Times New Roman"/>
                <a:cs typeface="Times New Roman"/>
              </a:rPr>
              <a:t>может  </a:t>
            </a:r>
            <a:r>
              <a:rPr sz="1200" spc="-50" dirty="0">
                <a:latin typeface="Times New Roman"/>
                <a:cs typeface="Times New Roman"/>
              </a:rPr>
              <a:t>начаться</a:t>
            </a:r>
            <a:r>
              <a:rPr sz="1200" spc="-100" dirty="0">
                <a:latin typeface="Times New Roman"/>
                <a:cs typeface="Times New Roman"/>
              </a:rPr>
              <a:t> </a:t>
            </a:r>
            <a:r>
              <a:rPr sz="1200" dirty="0">
                <a:latin typeface="Times New Roman"/>
                <a:cs typeface="Times New Roman"/>
              </a:rPr>
              <a:t>в</a:t>
            </a:r>
            <a:r>
              <a:rPr sz="1200" spc="-100" dirty="0">
                <a:latin typeface="Times New Roman"/>
                <a:cs typeface="Times New Roman"/>
              </a:rPr>
              <a:t> </a:t>
            </a:r>
            <a:r>
              <a:rPr sz="1200" spc="-45" dirty="0">
                <a:latin typeface="Times New Roman"/>
                <a:cs typeface="Times New Roman"/>
              </a:rPr>
              <a:t>любом</a:t>
            </a:r>
            <a:r>
              <a:rPr sz="1200" spc="-100" dirty="0">
                <a:latin typeface="Times New Roman"/>
                <a:cs typeface="Times New Roman"/>
              </a:rPr>
              <a:t> </a:t>
            </a:r>
            <a:r>
              <a:rPr sz="1200" spc="-50" dirty="0">
                <a:latin typeface="Times New Roman"/>
                <a:cs typeface="Times New Roman"/>
              </a:rPr>
              <a:t>возрасте,</a:t>
            </a:r>
            <a:r>
              <a:rPr sz="1200" spc="-85" dirty="0">
                <a:latin typeface="Times New Roman"/>
                <a:cs typeface="Times New Roman"/>
              </a:rPr>
              <a:t> </a:t>
            </a:r>
            <a:r>
              <a:rPr sz="1200" spc="-30" dirty="0">
                <a:latin typeface="Times New Roman"/>
                <a:cs typeface="Times New Roman"/>
              </a:rPr>
              <a:t>но</a:t>
            </a:r>
            <a:r>
              <a:rPr sz="1200" spc="-105" dirty="0">
                <a:latin typeface="Times New Roman"/>
                <a:cs typeface="Times New Roman"/>
              </a:rPr>
              <a:t> </a:t>
            </a:r>
            <a:r>
              <a:rPr sz="1200" spc="-50" dirty="0">
                <a:latin typeface="Times New Roman"/>
                <a:cs typeface="Times New Roman"/>
              </a:rPr>
              <a:t>наиболее</a:t>
            </a:r>
            <a:r>
              <a:rPr sz="1200" spc="-95" dirty="0">
                <a:latin typeface="Times New Roman"/>
                <a:cs typeface="Times New Roman"/>
              </a:rPr>
              <a:t> </a:t>
            </a:r>
            <a:r>
              <a:rPr sz="1200" spc="-45" dirty="0">
                <a:latin typeface="Times New Roman"/>
                <a:cs typeface="Times New Roman"/>
              </a:rPr>
              <a:t>часто</a:t>
            </a:r>
            <a:r>
              <a:rPr sz="1200" spc="-85" dirty="0">
                <a:latin typeface="Times New Roman"/>
                <a:cs typeface="Times New Roman"/>
              </a:rPr>
              <a:t> </a:t>
            </a:r>
            <a:r>
              <a:rPr sz="1200" dirty="0">
                <a:latin typeface="Times New Roman"/>
                <a:cs typeface="Times New Roman"/>
              </a:rPr>
              <a:t>в</a:t>
            </a:r>
            <a:r>
              <a:rPr sz="1200" spc="-110" dirty="0">
                <a:latin typeface="Times New Roman"/>
                <a:cs typeface="Times New Roman"/>
              </a:rPr>
              <a:t> </a:t>
            </a:r>
            <a:r>
              <a:rPr sz="1200" spc="-45" dirty="0">
                <a:latin typeface="Times New Roman"/>
                <a:cs typeface="Times New Roman"/>
              </a:rPr>
              <a:t>зрелом</a:t>
            </a:r>
            <a:r>
              <a:rPr sz="1200" spc="-90" dirty="0">
                <a:latin typeface="Times New Roman"/>
                <a:cs typeface="Times New Roman"/>
              </a:rPr>
              <a:t> </a:t>
            </a:r>
            <a:r>
              <a:rPr sz="1200" dirty="0">
                <a:latin typeface="Times New Roman"/>
                <a:cs typeface="Times New Roman"/>
              </a:rPr>
              <a:t>и</a:t>
            </a:r>
            <a:r>
              <a:rPr sz="1200" spc="-105" dirty="0">
                <a:latin typeface="Times New Roman"/>
                <a:cs typeface="Times New Roman"/>
              </a:rPr>
              <a:t> </a:t>
            </a:r>
            <a:r>
              <a:rPr sz="1200" spc="-50" dirty="0">
                <a:latin typeface="Times New Roman"/>
                <a:cs typeface="Times New Roman"/>
              </a:rPr>
              <a:t>позднем.</a:t>
            </a:r>
            <a:endParaRPr sz="1200">
              <a:latin typeface="Times New Roman"/>
              <a:cs typeface="Times New Roman"/>
            </a:endParaRPr>
          </a:p>
          <a:p>
            <a:pPr marL="371475" algn="just">
              <a:lnSpc>
                <a:spcPct val="100000"/>
              </a:lnSpc>
              <a:spcBef>
                <a:spcPts val="140"/>
              </a:spcBef>
            </a:pPr>
            <a:r>
              <a:rPr sz="1200" b="1" spc="-50" dirty="0">
                <a:latin typeface="Times New Roman"/>
                <a:cs typeface="Times New Roman"/>
              </a:rPr>
              <a:t>Этиология </a:t>
            </a:r>
            <a:r>
              <a:rPr sz="1200" b="1" dirty="0">
                <a:latin typeface="Times New Roman"/>
                <a:cs typeface="Times New Roman"/>
              </a:rPr>
              <a:t>и</a:t>
            </a:r>
            <a:r>
              <a:rPr sz="1200" b="1" spc="-140" dirty="0">
                <a:latin typeface="Times New Roman"/>
                <a:cs typeface="Times New Roman"/>
              </a:rPr>
              <a:t> </a:t>
            </a:r>
            <a:r>
              <a:rPr sz="1200" b="1" spc="-50" dirty="0">
                <a:latin typeface="Times New Roman"/>
                <a:cs typeface="Times New Roman"/>
              </a:rPr>
              <a:t>патогенез.</a:t>
            </a:r>
            <a:endParaRPr sz="1200">
              <a:latin typeface="Times New Roman"/>
              <a:cs typeface="Times New Roman"/>
            </a:endParaRPr>
          </a:p>
          <a:p>
            <a:pPr marL="12700" marR="38735" indent="359410" algn="just">
              <a:lnSpc>
                <a:spcPct val="110100"/>
              </a:lnSpc>
              <a:spcBef>
                <a:spcPts val="305"/>
              </a:spcBef>
            </a:pPr>
            <a:r>
              <a:rPr sz="1200" spc="-50" dirty="0">
                <a:latin typeface="Times New Roman"/>
                <a:cs typeface="Times New Roman"/>
              </a:rPr>
              <a:t>Наследственному фактору придавалось большое значение </a:t>
            </a:r>
            <a:r>
              <a:rPr sz="1200" spc="-40" dirty="0">
                <a:latin typeface="Times New Roman"/>
                <a:cs typeface="Times New Roman"/>
              </a:rPr>
              <a:t>ещё Ж-П. </a:t>
            </a:r>
            <a:r>
              <a:rPr sz="1200" spc="-45" dirty="0">
                <a:latin typeface="Times New Roman"/>
                <a:cs typeface="Times New Roman"/>
              </a:rPr>
              <a:t>Фальре </a:t>
            </a:r>
            <a:r>
              <a:rPr sz="1200" dirty="0">
                <a:latin typeface="Times New Roman"/>
                <a:cs typeface="Times New Roman"/>
              </a:rPr>
              <a:t>и </a:t>
            </a:r>
            <a:r>
              <a:rPr sz="1200" spc="-30" dirty="0">
                <a:latin typeface="Times New Roman"/>
                <a:cs typeface="Times New Roman"/>
              </a:rPr>
              <a:t>Э.  </a:t>
            </a:r>
            <a:r>
              <a:rPr sz="1200" spc="-50" dirty="0">
                <a:latin typeface="Times New Roman"/>
                <a:cs typeface="Times New Roman"/>
              </a:rPr>
              <a:t>Крепелином. </a:t>
            </a:r>
            <a:r>
              <a:rPr sz="1200" spc="-40" dirty="0">
                <a:latin typeface="Times New Roman"/>
                <a:cs typeface="Times New Roman"/>
              </a:rPr>
              <a:t>Риск </a:t>
            </a:r>
            <a:r>
              <a:rPr sz="1200" spc="-50" dirty="0">
                <a:latin typeface="Times New Roman"/>
                <a:cs typeface="Times New Roman"/>
              </a:rPr>
              <a:t>заболевания </a:t>
            </a:r>
            <a:r>
              <a:rPr sz="1200" spc="-55" dirty="0">
                <a:latin typeface="Times New Roman"/>
                <a:cs typeface="Times New Roman"/>
              </a:rPr>
              <a:t>маниакально-депрессивным </a:t>
            </a:r>
            <a:r>
              <a:rPr sz="1200" spc="-50" dirty="0">
                <a:latin typeface="Times New Roman"/>
                <a:cs typeface="Times New Roman"/>
              </a:rPr>
              <a:t>психозом </a:t>
            </a:r>
            <a:r>
              <a:rPr sz="1200" dirty="0">
                <a:latin typeface="Times New Roman"/>
                <a:cs typeface="Times New Roman"/>
              </a:rPr>
              <a:t>у </a:t>
            </a:r>
            <a:r>
              <a:rPr sz="1200" spc="-50" dirty="0">
                <a:latin typeface="Times New Roman"/>
                <a:cs typeface="Times New Roman"/>
              </a:rPr>
              <a:t>сибсов </a:t>
            </a:r>
            <a:r>
              <a:rPr sz="1200" dirty="0">
                <a:latin typeface="Times New Roman"/>
                <a:cs typeface="Times New Roman"/>
              </a:rPr>
              <a:t>и </a:t>
            </a:r>
            <a:r>
              <a:rPr sz="1200" spc="-50" dirty="0">
                <a:latin typeface="Times New Roman"/>
                <a:cs typeface="Times New Roman"/>
              </a:rPr>
              <a:t>дизиготных  близнецов составляет </a:t>
            </a:r>
            <a:r>
              <a:rPr sz="1200" dirty="0">
                <a:latin typeface="Times New Roman"/>
                <a:cs typeface="Times New Roman"/>
              </a:rPr>
              <a:t>20-25%, у </a:t>
            </a:r>
            <a:r>
              <a:rPr sz="1200" spc="-50" dirty="0">
                <a:latin typeface="Times New Roman"/>
                <a:cs typeface="Times New Roman"/>
              </a:rPr>
              <a:t>монозиготных </a:t>
            </a:r>
            <a:r>
              <a:rPr sz="1200" dirty="0">
                <a:latin typeface="Times New Roman"/>
                <a:cs typeface="Times New Roman"/>
              </a:rPr>
              <a:t>— 66-96%. </a:t>
            </a:r>
            <a:r>
              <a:rPr sz="1200" spc="-50" dirty="0">
                <a:latin typeface="Times New Roman"/>
                <a:cs typeface="Times New Roman"/>
              </a:rPr>
              <a:t>Высказывается гипотеза, </a:t>
            </a:r>
            <a:r>
              <a:rPr sz="1200" spc="-40" dirty="0">
                <a:latin typeface="Times New Roman"/>
                <a:cs typeface="Times New Roman"/>
              </a:rPr>
              <a:t>что  </a:t>
            </a:r>
            <a:r>
              <a:rPr sz="1200" spc="-50" dirty="0">
                <a:latin typeface="Times New Roman"/>
                <a:cs typeface="Times New Roman"/>
              </a:rPr>
              <a:t>возможна </a:t>
            </a:r>
            <a:r>
              <a:rPr sz="1200" spc="-45" dirty="0">
                <a:latin typeface="Times New Roman"/>
                <a:cs typeface="Times New Roman"/>
              </a:rPr>
              <a:t>связь </a:t>
            </a:r>
            <a:r>
              <a:rPr sz="1200" spc="-50" dirty="0">
                <a:latin typeface="Times New Roman"/>
                <a:cs typeface="Times New Roman"/>
              </a:rPr>
              <a:t>сцепления </a:t>
            </a:r>
            <a:r>
              <a:rPr sz="1200" spc="-45" dirty="0">
                <a:latin typeface="Times New Roman"/>
                <a:cs typeface="Times New Roman"/>
              </a:rPr>
              <a:t>генов, </a:t>
            </a:r>
            <a:r>
              <a:rPr sz="1200" spc="-50" dirty="0">
                <a:latin typeface="Times New Roman"/>
                <a:cs typeface="Times New Roman"/>
              </a:rPr>
              <a:t>участвующих </a:t>
            </a:r>
            <a:r>
              <a:rPr sz="1200" dirty="0">
                <a:latin typeface="Times New Roman"/>
                <a:cs typeface="Times New Roman"/>
              </a:rPr>
              <a:t>в </a:t>
            </a:r>
            <a:r>
              <a:rPr sz="1200" spc="-50" dirty="0">
                <a:latin typeface="Times New Roman"/>
                <a:cs typeface="Times New Roman"/>
              </a:rPr>
              <a:t>развитии аффективных психозов, </a:t>
            </a:r>
            <a:r>
              <a:rPr sz="1200" dirty="0">
                <a:latin typeface="Times New Roman"/>
                <a:cs typeface="Times New Roman"/>
              </a:rPr>
              <a:t>с </a:t>
            </a:r>
            <a:r>
              <a:rPr sz="1200" spc="-30" dirty="0">
                <a:latin typeface="Times New Roman"/>
                <a:cs typeface="Times New Roman"/>
              </a:rPr>
              <a:t>Х-  </a:t>
            </a:r>
            <a:r>
              <a:rPr sz="1200" spc="-50" dirty="0">
                <a:latin typeface="Times New Roman"/>
                <a:cs typeface="Times New Roman"/>
              </a:rPr>
              <a:t>хромосомой </a:t>
            </a:r>
            <a:r>
              <a:rPr sz="1200" spc="-35" dirty="0">
                <a:latin typeface="Times New Roman"/>
                <a:cs typeface="Times New Roman"/>
              </a:rPr>
              <a:t>(М. </a:t>
            </a:r>
            <a:r>
              <a:rPr sz="1200" spc="-30" dirty="0">
                <a:latin typeface="Times New Roman"/>
                <a:cs typeface="Times New Roman"/>
              </a:rPr>
              <a:t>Е.</a:t>
            </a:r>
            <a:r>
              <a:rPr sz="1200" spc="-235" dirty="0">
                <a:latin typeface="Times New Roman"/>
                <a:cs typeface="Times New Roman"/>
              </a:rPr>
              <a:t> </a:t>
            </a:r>
            <a:r>
              <a:rPr sz="1200" spc="-50" dirty="0">
                <a:latin typeface="Times New Roman"/>
                <a:cs typeface="Times New Roman"/>
              </a:rPr>
              <a:t>Вартанян).</a:t>
            </a:r>
            <a:endParaRPr sz="1200">
              <a:latin typeface="Times New Roman"/>
              <a:cs typeface="Times New Roman"/>
            </a:endParaRPr>
          </a:p>
          <a:p>
            <a:pPr marL="12700" indent="359410" algn="just">
              <a:lnSpc>
                <a:spcPct val="100000"/>
              </a:lnSpc>
              <a:spcBef>
                <a:spcPts val="140"/>
              </a:spcBef>
            </a:pPr>
            <a:r>
              <a:rPr sz="1200" spc="-45" dirty="0">
                <a:latin typeface="Times New Roman"/>
                <a:cs typeface="Times New Roman"/>
              </a:rPr>
              <a:t>Кроме того, важную </a:t>
            </a:r>
            <a:r>
              <a:rPr sz="1200" spc="-40" dirty="0">
                <a:latin typeface="Times New Roman"/>
                <a:cs typeface="Times New Roman"/>
              </a:rPr>
              <a:t>роль </a:t>
            </a:r>
            <a:r>
              <a:rPr sz="1200" dirty="0">
                <a:latin typeface="Times New Roman"/>
                <a:cs typeface="Times New Roman"/>
              </a:rPr>
              <a:t>в </a:t>
            </a:r>
            <a:r>
              <a:rPr sz="1200" spc="-50" dirty="0">
                <a:latin typeface="Times New Roman"/>
                <a:cs typeface="Times New Roman"/>
              </a:rPr>
              <a:t>возникновении </a:t>
            </a:r>
            <a:r>
              <a:rPr sz="1200" dirty="0">
                <a:latin typeface="Times New Roman"/>
                <a:cs typeface="Times New Roman"/>
              </a:rPr>
              <a:t>и </a:t>
            </a:r>
            <a:r>
              <a:rPr sz="1200" spc="-50" dirty="0">
                <a:latin typeface="Times New Roman"/>
                <a:cs typeface="Times New Roman"/>
              </a:rPr>
              <a:t>течении </a:t>
            </a:r>
            <a:r>
              <a:rPr sz="1200" spc="-40" dirty="0">
                <a:latin typeface="Times New Roman"/>
                <a:cs typeface="Times New Roman"/>
              </a:rPr>
              <a:t>МДП </a:t>
            </a:r>
            <a:r>
              <a:rPr sz="1200" spc="-45" dirty="0">
                <a:latin typeface="Times New Roman"/>
                <a:cs typeface="Times New Roman"/>
              </a:rPr>
              <a:t>играют</a:t>
            </a:r>
            <a:r>
              <a:rPr sz="1200" spc="50" dirty="0">
                <a:latin typeface="Times New Roman"/>
                <a:cs typeface="Times New Roman"/>
              </a:rPr>
              <a:t> </a:t>
            </a:r>
            <a:r>
              <a:rPr sz="1200" spc="-50" dirty="0">
                <a:latin typeface="Times New Roman"/>
                <a:cs typeface="Times New Roman"/>
              </a:rPr>
              <a:t>психогенные </a:t>
            </a:r>
            <a:r>
              <a:rPr sz="1200" dirty="0">
                <a:latin typeface="Times New Roman"/>
                <a:cs typeface="Times New Roman"/>
              </a:rPr>
              <a:t>и</a:t>
            </a:r>
            <a:endParaRPr sz="1200">
              <a:latin typeface="Times New Roman"/>
              <a:cs typeface="Times New Roman"/>
            </a:endParaRPr>
          </a:p>
          <a:p>
            <a:pPr marL="12700" marR="38735" algn="just">
              <a:lnSpc>
                <a:spcPct val="110100"/>
              </a:lnSpc>
              <a:spcBef>
                <a:spcPts val="5"/>
              </a:spcBef>
            </a:pPr>
            <a:r>
              <a:rPr sz="1200" spc="-50" dirty="0">
                <a:latin typeface="Times New Roman"/>
                <a:cs typeface="Times New Roman"/>
              </a:rPr>
              <a:t>экзогенные факторы, особенно </a:t>
            </a:r>
            <a:r>
              <a:rPr sz="1200" spc="-40" dirty="0">
                <a:latin typeface="Times New Roman"/>
                <a:cs typeface="Times New Roman"/>
              </a:rPr>
              <a:t>при </a:t>
            </a:r>
            <a:r>
              <a:rPr sz="1200" spc="-50" dirty="0">
                <a:latin typeface="Times New Roman"/>
                <a:cs typeface="Times New Roman"/>
              </a:rPr>
              <a:t>монополярном депрессивном </a:t>
            </a:r>
            <a:r>
              <a:rPr sz="1200" spc="-45" dirty="0">
                <a:latin typeface="Times New Roman"/>
                <a:cs typeface="Times New Roman"/>
              </a:rPr>
              <a:t>типе </a:t>
            </a:r>
            <a:r>
              <a:rPr sz="1200" spc="-50" dirty="0">
                <a:latin typeface="Times New Roman"/>
                <a:cs typeface="Times New Roman"/>
              </a:rPr>
              <a:t>течения. </a:t>
            </a:r>
            <a:r>
              <a:rPr sz="1200" spc="-45" dirty="0">
                <a:latin typeface="Times New Roman"/>
                <a:cs typeface="Times New Roman"/>
              </a:rPr>
              <a:t>Поэтому </a:t>
            </a:r>
            <a:r>
              <a:rPr sz="1200" dirty="0">
                <a:latin typeface="Times New Roman"/>
                <a:cs typeface="Times New Roman"/>
              </a:rPr>
              <a:t>к  </a:t>
            </a:r>
            <a:r>
              <a:rPr sz="1200" spc="-50" dirty="0">
                <a:latin typeface="Times New Roman"/>
                <a:cs typeface="Times New Roman"/>
              </a:rPr>
              <a:t>данному заболеванию </a:t>
            </a:r>
            <a:r>
              <a:rPr sz="1200" spc="-45" dirty="0">
                <a:latin typeface="Times New Roman"/>
                <a:cs typeface="Times New Roman"/>
              </a:rPr>
              <a:t>также </a:t>
            </a:r>
            <a:r>
              <a:rPr sz="1200" spc="-50" dirty="0">
                <a:latin typeface="Times New Roman"/>
                <a:cs typeface="Times New Roman"/>
              </a:rPr>
              <a:t>применима </a:t>
            </a:r>
            <a:r>
              <a:rPr sz="1200" spc="-55" dirty="0">
                <a:latin typeface="Times New Roman"/>
                <a:cs typeface="Times New Roman"/>
              </a:rPr>
              <a:t>биопсихосоциальная </a:t>
            </a:r>
            <a:r>
              <a:rPr sz="1200" spc="-45" dirty="0">
                <a:latin typeface="Times New Roman"/>
                <a:cs typeface="Times New Roman"/>
              </a:rPr>
              <a:t>модель генеза </a:t>
            </a:r>
            <a:r>
              <a:rPr sz="1200" spc="-50" dirty="0">
                <a:latin typeface="Times New Roman"/>
                <a:cs typeface="Times New Roman"/>
              </a:rPr>
              <a:t>психических  расстройств </a:t>
            </a:r>
            <a:r>
              <a:rPr sz="1200" dirty="0">
                <a:latin typeface="Times New Roman"/>
                <a:cs typeface="Times New Roman"/>
              </a:rPr>
              <a:t>и</a:t>
            </a:r>
            <a:r>
              <a:rPr sz="1200" spc="-225" dirty="0">
                <a:latin typeface="Times New Roman"/>
                <a:cs typeface="Times New Roman"/>
              </a:rPr>
              <a:t> </a:t>
            </a:r>
            <a:r>
              <a:rPr sz="1200" spc="-50" dirty="0">
                <a:latin typeface="Times New Roman"/>
                <a:cs typeface="Times New Roman"/>
              </a:rPr>
              <a:t>оказания </a:t>
            </a:r>
            <a:r>
              <a:rPr sz="1200" spc="-45" dirty="0">
                <a:latin typeface="Times New Roman"/>
                <a:cs typeface="Times New Roman"/>
              </a:rPr>
              <a:t>помощи </a:t>
            </a:r>
            <a:r>
              <a:rPr sz="1200" spc="-50" dirty="0">
                <a:latin typeface="Times New Roman"/>
                <a:cs typeface="Times New Roman"/>
              </a:rPr>
              <a:t>больным.</a:t>
            </a:r>
            <a:endParaRPr sz="1200">
              <a:latin typeface="Times New Roman"/>
              <a:cs typeface="Times New Roman"/>
            </a:endParaRPr>
          </a:p>
          <a:p>
            <a:pPr marL="12700" indent="359410" algn="just">
              <a:lnSpc>
                <a:spcPct val="100000"/>
              </a:lnSpc>
              <a:spcBef>
                <a:spcPts val="140"/>
              </a:spcBef>
            </a:pPr>
            <a:r>
              <a:rPr sz="1200" b="1" spc="-50" dirty="0">
                <a:latin typeface="Times New Roman"/>
                <a:cs typeface="Times New Roman"/>
              </a:rPr>
              <a:t>Патогенез </a:t>
            </a:r>
            <a:r>
              <a:rPr sz="1200" spc="-55" dirty="0">
                <a:latin typeface="Times New Roman"/>
                <a:cs typeface="Times New Roman"/>
              </a:rPr>
              <a:t>маниакально-депрессивного </a:t>
            </a:r>
            <a:r>
              <a:rPr sz="1200" spc="-50" dirty="0">
                <a:latin typeface="Times New Roman"/>
                <a:cs typeface="Times New Roman"/>
              </a:rPr>
              <a:t>психоза </a:t>
            </a:r>
            <a:r>
              <a:rPr sz="1200" spc="-45" dirty="0">
                <a:latin typeface="Times New Roman"/>
                <a:cs typeface="Times New Roman"/>
              </a:rPr>
              <a:t>связан </a:t>
            </a:r>
            <a:r>
              <a:rPr sz="1200" dirty="0">
                <a:latin typeface="Times New Roman"/>
                <a:cs typeface="Times New Roman"/>
              </a:rPr>
              <a:t>с </a:t>
            </a:r>
            <a:r>
              <a:rPr sz="1200" spc="-50" dirty="0">
                <a:latin typeface="Times New Roman"/>
                <a:cs typeface="Times New Roman"/>
              </a:rPr>
              <a:t>нарушением</a:t>
            </a:r>
            <a:r>
              <a:rPr sz="1200" spc="70" dirty="0">
                <a:latin typeface="Times New Roman"/>
                <a:cs typeface="Times New Roman"/>
              </a:rPr>
              <a:t> </a:t>
            </a:r>
            <a:r>
              <a:rPr sz="1200" spc="-50" dirty="0">
                <a:latin typeface="Times New Roman"/>
                <a:cs typeface="Times New Roman"/>
              </a:rPr>
              <a:t>синаптической</a:t>
            </a:r>
            <a:endParaRPr sz="1200">
              <a:latin typeface="Times New Roman"/>
              <a:cs typeface="Times New Roman"/>
            </a:endParaRPr>
          </a:p>
          <a:p>
            <a:pPr marL="12700" marR="38735" algn="just">
              <a:lnSpc>
                <a:spcPct val="110000"/>
              </a:lnSpc>
              <a:spcBef>
                <a:spcPts val="5"/>
              </a:spcBef>
            </a:pPr>
            <a:r>
              <a:rPr sz="1200" spc="-50" dirty="0">
                <a:latin typeface="Times New Roman"/>
                <a:cs typeface="Times New Roman"/>
              </a:rPr>
              <a:t>передачи </a:t>
            </a:r>
            <a:r>
              <a:rPr sz="1200" dirty="0">
                <a:latin typeface="Times New Roman"/>
                <a:cs typeface="Times New Roman"/>
              </a:rPr>
              <a:t>в </a:t>
            </a:r>
            <a:r>
              <a:rPr sz="1200" spc="-50" dirty="0">
                <a:latin typeface="Times New Roman"/>
                <a:cs typeface="Times New Roman"/>
              </a:rPr>
              <a:t>системе нейронов гипоталамуса </a:t>
            </a:r>
            <a:r>
              <a:rPr sz="1200" dirty="0">
                <a:latin typeface="Times New Roman"/>
                <a:cs typeface="Times New Roman"/>
              </a:rPr>
              <a:t>и </a:t>
            </a:r>
            <a:r>
              <a:rPr sz="1200" spc="-50" dirty="0">
                <a:latin typeface="Times New Roman"/>
                <a:cs typeface="Times New Roman"/>
              </a:rPr>
              <a:t>других базальных отделов </a:t>
            </a:r>
            <a:r>
              <a:rPr sz="1200" spc="-45" dirty="0">
                <a:latin typeface="Times New Roman"/>
                <a:cs typeface="Times New Roman"/>
              </a:rPr>
              <a:t>мозга, </a:t>
            </a:r>
            <a:r>
              <a:rPr sz="1200" spc="-50" dirty="0">
                <a:latin typeface="Times New Roman"/>
                <a:cs typeface="Times New Roman"/>
              </a:rPr>
              <a:t>которые связаны </a:t>
            </a:r>
            <a:r>
              <a:rPr sz="1200" dirty="0">
                <a:latin typeface="Times New Roman"/>
                <a:cs typeface="Times New Roman"/>
              </a:rPr>
              <a:t>с  </a:t>
            </a:r>
            <a:r>
              <a:rPr sz="1200" spc="-50" dirty="0">
                <a:latin typeface="Times New Roman"/>
                <a:cs typeface="Times New Roman"/>
              </a:rPr>
              <a:t>формированием </a:t>
            </a:r>
            <a:r>
              <a:rPr sz="1200" spc="-45" dirty="0">
                <a:latin typeface="Times New Roman"/>
                <a:cs typeface="Times New Roman"/>
              </a:rPr>
              <a:t>таких </a:t>
            </a:r>
            <a:r>
              <a:rPr sz="1200" spc="-55" dirty="0">
                <a:latin typeface="Times New Roman"/>
                <a:cs typeface="Times New Roman"/>
              </a:rPr>
              <a:t>особенностей </a:t>
            </a:r>
            <a:r>
              <a:rPr sz="1200" spc="-50" dirty="0">
                <a:latin typeface="Times New Roman"/>
                <a:cs typeface="Times New Roman"/>
              </a:rPr>
              <a:t>психики, </a:t>
            </a:r>
            <a:r>
              <a:rPr sz="1200" spc="-40" dirty="0">
                <a:latin typeface="Times New Roman"/>
                <a:cs typeface="Times New Roman"/>
              </a:rPr>
              <a:t>как </a:t>
            </a:r>
            <a:r>
              <a:rPr sz="1200" spc="-55" dirty="0">
                <a:latin typeface="Times New Roman"/>
                <a:cs typeface="Times New Roman"/>
              </a:rPr>
              <a:t>бодрствование, </a:t>
            </a:r>
            <a:r>
              <a:rPr sz="1200" spc="-50" dirty="0">
                <a:latin typeface="Times New Roman"/>
                <a:cs typeface="Times New Roman"/>
              </a:rPr>
              <a:t>скорость психических реакций,  </a:t>
            </a:r>
            <a:r>
              <a:rPr sz="1200" spc="-35" dirty="0">
                <a:latin typeface="Times New Roman"/>
                <a:cs typeface="Times New Roman"/>
              </a:rPr>
              <a:t>фон </a:t>
            </a:r>
            <a:r>
              <a:rPr sz="1200" spc="-50" dirty="0">
                <a:latin typeface="Times New Roman"/>
                <a:cs typeface="Times New Roman"/>
              </a:rPr>
              <a:t>настроения, аффективные состояния. </a:t>
            </a:r>
            <a:r>
              <a:rPr sz="1200" dirty="0">
                <a:latin typeface="Times New Roman"/>
                <a:cs typeface="Times New Roman"/>
              </a:rPr>
              <a:t>В </a:t>
            </a:r>
            <a:r>
              <a:rPr sz="1200" spc="-50" dirty="0">
                <a:latin typeface="Times New Roman"/>
                <a:cs typeface="Times New Roman"/>
              </a:rPr>
              <a:t>центре внимания оказывались аминовые системы  дофамина, </a:t>
            </a:r>
            <a:r>
              <a:rPr sz="1200" spc="-55" dirty="0">
                <a:latin typeface="Times New Roman"/>
                <a:cs typeface="Times New Roman"/>
              </a:rPr>
              <a:t>норадреналина, </a:t>
            </a:r>
            <a:r>
              <a:rPr sz="1200" spc="-50" dirty="0">
                <a:latin typeface="Times New Roman"/>
                <a:cs typeface="Times New Roman"/>
              </a:rPr>
              <a:t>фенилэтиламина </a:t>
            </a:r>
            <a:r>
              <a:rPr sz="1200" dirty="0">
                <a:latin typeface="Times New Roman"/>
                <a:cs typeface="Times New Roman"/>
              </a:rPr>
              <a:t>и</a:t>
            </a:r>
            <a:r>
              <a:rPr sz="1200" spc="-215" dirty="0">
                <a:latin typeface="Times New Roman"/>
                <a:cs typeface="Times New Roman"/>
              </a:rPr>
              <a:t> </a:t>
            </a:r>
            <a:r>
              <a:rPr sz="1200" spc="-50" dirty="0">
                <a:latin typeface="Times New Roman"/>
                <a:cs typeface="Times New Roman"/>
              </a:rPr>
              <a:t>серотонина.</a:t>
            </a:r>
            <a:endParaRPr sz="1200">
              <a:latin typeface="Times New Roman"/>
              <a:cs typeface="Times New Roman"/>
            </a:endParaRPr>
          </a:p>
          <a:p>
            <a:pPr marL="12700" marR="34290" indent="359410" algn="just">
              <a:lnSpc>
                <a:spcPct val="110100"/>
              </a:lnSpc>
              <a:spcBef>
                <a:spcPts val="305"/>
              </a:spcBef>
            </a:pPr>
            <a:r>
              <a:rPr sz="1200" spc="-35" dirty="0">
                <a:latin typeface="Times New Roman"/>
                <a:cs typeface="Times New Roman"/>
              </a:rPr>
              <a:t>Для </a:t>
            </a:r>
            <a:r>
              <a:rPr sz="1200" spc="-55" dirty="0">
                <a:latin typeface="Times New Roman"/>
                <a:cs typeface="Times New Roman"/>
              </a:rPr>
              <a:t>маниакально-депрессивного </a:t>
            </a:r>
            <a:r>
              <a:rPr sz="1200" spc="-50" dirty="0">
                <a:latin typeface="Times New Roman"/>
                <a:cs typeface="Times New Roman"/>
              </a:rPr>
              <a:t>психоза характерно чередование </a:t>
            </a:r>
            <a:r>
              <a:rPr sz="1200" b="1" spc="-50" dirty="0">
                <a:latin typeface="Times New Roman"/>
                <a:cs typeface="Times New Roman"/>
              </a:rPr>
              <a:t>аффективных  психотических </a:t>
            </a:r>
            <a:r>
              <a:rPr sz="1200" b="1" spc="-40" dirty="0">
                <a:latin typeface="Times New Roman"/>
                <a:cs typeface="Times New Roman"/>
              </a:rPr>
              <a:t>фаз </a:t>
            </a:r>
            <a:r>
              <a:rPr sz="1200" b="1" dirty="0">
                <a:latin typeface="Times New Roman"/>
                <a:cs typeface="Times New Roman"/>
              </a:rPr>
              <a:t>и </a:t>
            </a:r>
            <a:r>
              <a:rPr sz="1200" b="1" spc="-45" dirty="0">
                <a:latin typeface="Times New Roman"/>
                <a:cs typeface="Times New Roman"/>
              </a:rPr>
              <a:t>светлых </a:t>
            </a:r>
            <a:r>
              <a:rPr sz="1200" b="1" spc="-50" dirty="0">
                <a:latin typeface="Times New Roman"/>
                <a:cs typeface="Times New Roman"/>
              </a:rPr>
              <a:t>промежутков. </a:t>
            </a:r>
            <a:r>
              <a:rPr sz="1200" spc="-35" dirty="0">
                <a:latin typeface="Times New Roman"/>
                <a:cs typeface="Times New Roman"/>
              </a:rPr>
              <a:t>Для </a:t>
            </a:r>
            <a:r>
              <a:rPr sz="1200" spc="-50" dirty="0">
                <a:latin typeface="Times New Roman"/>
                <a:cs typeface="Times New Roman"/>
              </a:rPr>
              <a:t>оценки психотических приступов </a:t>
            </a:r>
            <a:r>
              <a:rPr sz="1200" spc="-45" dirty="0">
                <a:latin typeface="Times New Roman"/>
                <a:cs typeface="Times New Roman"/>
              </a:rPr>
              <a:t>обычно  </a:t>
            </a:r>
            <a:r>
              <a:rPr sz="1200" spc="-50" dirty="0">
                <a:latin typeface="Times New Roman"/>
                <a:cs typeface="Times New Roman"/>
              </a:rPr>
              <a:t>пользуются</a:t>
            </a:r>
            <a:r>
              <a:rPr sz="1200" spc="65" dirty="0">
                <a:latin typeface="Times New Roman"/>
                <a:cs typeface="Times New Roman"/>
              </a:rPr>
              <a:t> </a:t>
            </a:r>
            <a:r>
              <a:rPr sz="1200" spc="-50" dirty="0">
                <a:latin typeface="Times New Roman"/>
                <a:cs typeface="Times New Roman"/>
              </a:rPr>
              <a:t>термином</a:t>
            </a:r>
            <a:r>
              <a:rPr sz="1200" spc="65" dirty="0">
                <a:latin typeface="Times New Roman"/>
                <a:cs typeface="Times New Roman"/>
              </a:rPr>
              <a:t> </a:t>
            </a:r>
            <a:r>
              <a:rPr sz="1200" spc="-50" dirty="0">
                <a:latin typeface="Times New Roman"/>
                <a:cs typeface="Times New Roman"/>
              </a:rPr>
              <a:t>"фаза",</a:t>
            </a:r>
            <a:r>
              <a:rPr sz="1200" spc="65" dirty="0">
                <a:latin typeface="Times New Roman"/>
                <a:cs typeface="Times New Roman"/>
              </a:rPr>
              <a:t> </a:t>
            </a:r>
            <a:r>
              <a:rPr sz="1200" spc="-50" dirty="0">
                <a:latin typeface="Times New Roman"/>
                <a:cs typeface="Times New Roman"/>
              </a:rPr>
              <a:t>понимая</a:t>
            </a:r>
            <a:r>
              <a:rPr sz="1200" spc="70" dirty="0">
                <a:latin typeface="Times New Roman"/>
                <a:cs typeface="Times New Roman"/>
              </a:rPr>
              <a:t> </a:t>
            </a:r>
            <a:r>
              <a:rPr sz="1200" spc="-40" dirty="0">
                <a:latin typeface="Times New Roman"/>
                <a:cs typeface="Times New Roman"/>
              </a:rPr>
              <a:t>под</a:t>
            </a:r>
            <a:r>
              <a:rPr sz="1200" spc="65" dirty="0">
                <a:latin typeface="Times New Roman"/>
                <a:cs typeface="Times New Roman"/>
              </a:rPr>
              <a:t> </a:t>
            </a:r>
            <a:r>
              <a:rPr sz="1200" spc="-40" dirty="0">
                <a:latin typeface="Times New Roman"/>
                <a:cs typeface="Times New Roman"/>
              </a:rPr>
              <a:t>этим</a:t>
            </a:r>
            <a:r>
              <a:rPr sz="1200" spc="55" dirty="0">
                <a:latin typeface="Times New Roman"/>
                <a:cs typeface="Times New Roman"/>
              </a:rPr>
              <a:t> </a:t>
            </a:r>
            <a:r>
              <a:rPr sz="1200" spc="-50" dirty="0">
                <a:latin typeface="Times New Roman"/>
                <a:cs typeface="Times New Roman"/>
              </a:rPr>
              <a:t>ограниченное</a:t>
            </a:r>
            <a:r>
              <a:rPr sz="1200" spc="65" dirty="0">
                <a:latin typeface="Times New Roman"/>
                <a:cs typeface="Times New Roman"/>
              </a:rPr>
              <a:t> </a:t>
            </a:r>
            <a:r>
              <a:rPr sz="1200" spc="-25" dirty="0">
                <a:latin typeface="Times New Roman"/>
                <a:cs typeface="Times New Roman"/>
              </a:rPr>
              <a:t>во</a:t>
            </a:r>
            <a:r>
              <a:rPr sz="1200" spc="55" dirty="0">
                <a:latin typeface="Times New Roman"/>
                <a:cs typeface="Times New Roman"/>
              </a:rPr>
              <a:t> </a:t>
            </a:r>
            <a:r>
              <a:rPr sz="1200" spc="-50" dirty="0">
                <a:latin typeface="Times New Roman"/>
                <a:cs typeface="Times New Roman"/>
              </a:rPr>
              <a:t>времени</a:t>
            </a:r>
            <a:r>
              <a:rPr sz="1200" spc="70" dirty="0">
                <a:latin typeface="Times New Roman"/>
                <a:cs typeface="Times New Roman"/>
              </a:rPr>
              <a:t> </a:t>
            </a:r>
            <a:r>
              <a:rPr sz="1200" spc="-55" dirty="0">
                <a:latin typeface="Times New Roman"/>
                <a:cs typeface="Times New Roman"/>
              </a:rPr>
              <a:t>психопатологическое</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4762842"/>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10</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12700" marR="9525" algn="just">
              <a:lnSpc>
                <a:spcPct val="110100"/>
              </a:lnSpc>
            </a:pPr>
            <a:r>
              <a:rPr sz="1200" dirty="0">
                <a:latin typeface="Times New Roman"/>
                <a:cs typeface="Times New Roman"/>
              </a:rPr>
              <a:t>и </a:t>
            </a:r>
            <a:r>
              <a:rPr sz="1200" spc="-5" dirty="0">
                <a:latin typeface="Times New Roman"/>
                <a:cs typeface="Times New Roman"/>
              </a:rPr>
              <a:t>относительно реже </a:t>
            </a:r>
            <a:r>
              <a:rPr sz="1200" dirty="0">
                <a:latin typeface="Times New Roman"/>
                <a:cs typeface="Times New Roman"/>
              </a:rPr>
              <a:t>– </a:t>
            </a:r>
            <a:r>
              <a:rPr sz="1200" spc="-5" dirty="0">
                <a:latin typeface="Times New Roman"/>
                <a:cs typeface="Times New Roman"/>
              </a:rPr>
              <a:t>реактивно-лабильной </a:t>
            </a:r>
            <a:r>
              <a:rPr sz="1200" dirty="0">
                <a:latin typeface="Times New Roman"/>
                <a:cs typeface="Times New Roman"/>
              </a:rPr>
              <a:t>форме </a:t>
            </a:r>
            <a:r>
              <a:rPr sz="1200" spc="-5" dirty="0">
                <a:latin typeface="Times New Roman"/>
                <a:cs typeface="Times New Roman"/>
              </a:rPr>
              <a:t>акцентуации характера. Стало быть,  преморбидные психопатические черты характера наиболее типичны для лиц, заболевших  аффективными психозами до наступления пожилого (позднего) возраста. Наследственная  отягощенность </a:t>
            </a:r>
            <a:r>
              <a:rPr sz="1200" dirty="0">
                <a:latin typeface="Times New Roman"/>
                <a:cs typeface="Times New Roman"/>
              </a:rPr>
              <a:t>же </a:t>
            </a:r>
            <a:r>
              <a:rPr sz="1200" spc="-5" dirty="0">
                <a:latin typeface="Times New Roman"/>
                <a:cs typeface="Times New Roman"/>
              </a:rPr>
              <a:t>различными психическими заболеваниями гораздо чаще имела место  не до наступления позднего возраста, </a:t>
            </a:r>
            <a:r>
              <a:rPr sz="1200" dirty="0">
                <a:latin typeface="Times New Roman"/>
                <a:cs typeface="Times New Roman"/>
              </a:rPr>
              <a:t>а в </a:t>
            </a:r>
            <a:r>
              <a:rPr sz="1200" spc="-5" dirty="0">
                <a:latin typeface="Times New Roman"/>
                <a:cs typeface="Times New Roman"/>
              </a:rPr>
              <a:t>позднем возрасте </a:t>
            </a:r>
            <a:r>
              <a:rPr sz="1200" dirty="0">
                <a:latin typeface="Times New Roman"/>
                <a:cs typeface="Times New Roman"/>
              </a:rPr>
              <a:t>(7: 20,5%), </a:t>
            </a:r>
            <a:r>
              <a:rPr sz="1200" spc="-5" dirty="0">
                <a:latin typeface="Times New Roman"/>
                <a:cs typeface="Times New Roman"/>
              </a:rPr>
              <a:t>соотношение </a:t>
            </a:r>
            <a:r>
              <a:rPr sz="1200" dirty="0">
                <a:latin typeface="Times New Roman"/>
                <a:cs typeface="Times New Roman"/>
              </a:rPr>
              <a:t>же  </a:t>
            </a:r>
            <a:r>
              <a:rPr sz="1200" spc="-5" dirty="0">
                <a:latin typeface="Times New Roman"/>
                <a:cs typeface="Times New Roman"/>
              </a:rPr>
              <a:t>психической травмы, наблюдаемой непосредственно перед наступлением первого  приступа аффективных психозов до </a:t>
            </a:r>
            <a:r>
              <a:rPr sz="1200" dirty="0">
                <a:latin typeface="Times New Roman"/>
                <a:cs typeface="Times New Roman"/>
              </a:rPr>
              <a:t>и </a:t>
            </a:r>
            <a:r>
              <a:rPr sz="1200" spc="-5" dirty="0">
                <a:latin typeface="Times New Roman"/>
                <a:cs typeface="Times New Roman"/>
              </a:rPr>
              <a:t>после позднего возраста составляло</a:t>
            </a:r>
            <a:r>
              <a:rPr sz="1200" spc="90" dirty="0">
                <a:latin typeface="Times New Roman"/>
                <a:cs typeface="Times New Roman"/>
              </a:rPr>
              <a:t> </a:t>
            </a:r>
            <a:r>
              <a:rPr sz="1200" spc="-5" dirty="0">
                <a:latin typeface="Times New Roman"/>
                <a:cs typeface="Times New Roman"/>
              </a:rPr>
              <a:t>7:21,0%.</a:t>
            </a:r>
            <a:endParaRPr sz="1200">
              <a:latin typeface="Times New Roman"/>
              <a:cs typeface="Times New Roman"/>
            </a:endParaRPr>
          </a:p>
          <a:p>
            <a:pPr marL="12700" marR="7620" indent="449580" algn="just">
              <a:lnSpc>
                <a:spcPct val="110000"/>
              </a:lnSpc>
              <a:spcBef>
                <a:spcPts val="1005"/>
              </a:spcBef>
            </a:pPr>
            <a:r>
              <a:rPr sz="1200" spc="-5" dirty="0">
                <a:latin typeface="Times New Roman"/>
                <a:cs typeface="Times New Roman"/>
              </a:rPr>
              <a:t>Соматические заболевания </a:t>
            </a:r>
            <a:r>
              <a:rPr sz="1200" dirty="0">
                <a:latin typeface="Times New Roman"/>
                <a:cs typeface="Times New Roman"/>
              </a:rPr>
              <a:t>в </a:t>
            </a:r>
            <a:r>
              <a:rPr sz="1200" spc="-5" dirty="0">
                <a:latin typeface="Times New Roman"/>
                <a:cs typeface="Times New Roman"/>
              </a:rPr>
              <a:t>период первой манифестации аффективных психозов  отмечались только </a:t>
            </a:r>
            <a:r>
              <a:rPr sz="1200" dirty="0">
                <a:latin typeface="Times New Roman"/>
                <a:cs typeface="Times New Roman"/>
              </a:rPr>
              <a:t>у 19,11% </a:t>
            </a:r>
            <a:r>
              <a:rPr sz="1200" spc="-5" dirty="0">
                <a:latin typeface="Times New Roman"/>
                <a:cs typeface="Times New Roman"/>
              </a:rPr>
              <a:t>больных, все они находились </a:t>
            </a:r>
            <a:r>
              <a:rPr sz="1200" dirty="0">
                <a:latin typeface="Times New Roman"/>
                <a:cs typeface="Times New Roman"/>
              </a:rPr>
              <a:t>в </a:t>
            </a:r>
            <a:r>
              <a:rPr sz="1200" spc="-5" dirty="0">
                <a:latin typeface="Times New Roman"/>
                <a:cs typeface="Times New Roman"/>
              </a:rPr>
              <a:t>пожилом (инволюционном)  возрасте. Следовательно, для лиц, заболевших впервые аффективными психозами </a:t>
            </a:r>
            <a:r>
              <a:rPr sz="1200" dirty="0">
                <a:latin typeface="Times New Roman"/>
                <a:cs typeface="Times New Roman"/>
              </a:rPr>
              <a:t>в  </a:t>
            </a:r>
            <a:r>
              <a:rPr sz="1200" spc="-5" dirty="0">
                <a:latin typeface="Times New Roman"/>
                <a:cs typeface="Times New Roman"/>
              </a:rPr>
              <a:t>позднем возрасте, менее характерны преморбидные психопатические черты характера </a:t>
            </a:r>
            <a:r>
              <a:rPr sz="1200" dirty="0">
                <a:latin typeface="Times New Roman"/>
                <a:cs typeface="Times New Roman"/>
              </a:rPr>
              <a:t>и  </a:t>
            </a:r>
            <a:r>
              <a:rPr sz="1200" spc="-5" dirty="0">
                <a:latin typeface="Times New Roman"/>
                <a:cs typeface="Times New Roman"/>
              </a:rPr>
              <a:t>более типична гомогенная </a:t>
            </a:r>
            <a:r>
              <a:rPr sz="1200" dirty="0">
                <a:latin typeface="Times New Roman"/>
                <a:cs typeface="Times New Roman"/>
              </a:rPr>
              <a:t>и </a:t>
            </a:r>
            <a:r>
              <a:rPr sz="1200" spc="-5" dirty="0">
                <a:latin typeface="Times New Roman"/>
                <a:cs typeface="Times New Roman"/>
              </a:rPr>
              <a:t>гетерогенная наследственная отягощенность (27:65,0%)  различными психическими заболеваниями и, наблюдаемые непосредственно перед  возникновением аффективных психозов, различные соматические заболевания–9,11% </a:t>
            </a:r>
            <a:r>
              <a:rPr sz="1200" dirty="0">
                <a:latin typeface="Times New Roman"/>
                <a:cs typeface="Times New Roman"/>
              </a:rPr>
              <a:t>и  </a:t>
            </a:r>
            <a:r>
              <a:rPr sz="1200" spc="-5" dirty="0">
                <a:latin typeface="Times New Roman"/>
                <a:cs typeface="Times New Roman"/>
              </a:rPr>
              <a:t>психические</a:t>
            </a:r>
            <a:r>
              <a:rPr sz="1200" dirty="0">
                <a:latin typeface="Times New Roman"/>
                <a:cs typeface="Times New Roman"/>
              </a:rPr>
              <a:t> </a:t>
            </a:r>
            <a:r>
              <a:rPr sz="1200" spc="-5" dirty="0">
                <a:latin typeface="Times New Roman"/>
                <a:cs typeface="Times New Roman"/>
              </a:rPr>
              <a:t>травмы.</a:t>
            </a:r>
            <a:endParaRPr sz="1200">
              <a:latin typeface="Times New Roman"/>
              <a:cs typeface="Times New Roman"/>
            </a:endParaRPr>
          </a:p>
          <a:p>
            <a:pPr marL="12700" marR="9525" indent="449580" algn="just">
              <a:lnSpc>
                <a:spcPct val="110100"/>
              </a:lnSpc>
              <a:spcBef>
                <a:spcPts val="1005"/>
              </a:spcBef>
            </a:pPr>
            <a:r>
              <a:rPr sz="1200" spc="-5" dirty="0">
                <a:latin typeface="Times New Roman"/>
                <a:cs typeface="Times New Roman"/>
              </a:rPr>
              <a:t>Неоспорима </a:t>
            </a:r>
            <a:r>
              <a:rPr sz="1200" dirty="0">
                <a:latin typeface="Times New Roman"/>
                <a:cs typeface="Times New Roman"/>
              </a:rPr>
              <a:t>роль </a:t>
            </a:r>
            <a:r>
              <a:rPr sz="1200" spc="-5" dirty="0">
                <a:latin typeface="Times New Roman"/>
                <a:cs typeface="Times New Roman"/>
              </a:rPr>
              <a:t>этих изменений </a:t>
            </a:r>
            <a:r>
              <a:rPr sz="1200" dirty="0">
                <a:latin typeface="Times New Roman"/>
                <a:cs typeface="Times New Roman"/>
              </a:rPr>
              <a:t>в </a:t>
            </a:r>
            <a:r>
              <a:rPr sz="1200" spc="-5" dirty="0">
                <a:latin typeface="Times New Roman"/>
                <a:cs typeface="Times New Roman"/>
              </a:rPr>
              <a:t>развитии патоморфоза, атипизации </a:t>
            </a:r>
            <a:r>
              <a:rPr sz="1200" dirty="0">
                <a:latin typeface="Times New Roman"/>
                <a:cs typeface="Times New Roman"/>
              </a:rPr>
              <a:t>и  </a:t>
            </a:r>
            <a:r>
              <a:rPr sz="1200" spc="-5" dirty="0">
                <a:latin typeface="Times New Roman"/>
                <a:cs typeface="Times New Roman"/>
              </a:rPr>
              <a:t>хронификации клинической картины аффективных психозов позднего возраста. </a:t>
            </a:r>
            <a:r>
              <a:rPr sz="1200" dirty="0">
                <a:latin typeface="Times New Roman"/>
                <a:cs typeface="Times New Roman"/>
              </a:rPr>
              <a:t>Из </a:t>
            </a:r>
            <a:r>
              <a:rPr sz="1200" spc="-5" dirty="0">
                <a:latin typeface="Times New Roman"/>
                <a:cs typeface="Times New Roman"/>
              </a:rPr>
              <a:t>всего  сказанного следует, что если аффективные психозы, манифестирующие до наступления  позднего возраста, скорее всего, относятся </a:t>
            </a:r>
            <a:r>
              <a:rPr sz="1200" dirty="0">
                <a:latin typeface="Times New Roman"/>
                <a:cs typeface="Times New Roman"/>
              </a:rPr>
              <a:t>к </a:t>
            </a:r>
            <a:r>
              <a:rPr sz="1200" spc="-5" dirty="0">
                <a:latin typeface="Times New Roman"/>
                <a:cs typeface="Times New Roman"/>
              </a:rPr>
              <a:t>моногенетическим заболеваниям, то </a:t>
            </a:r>
            <a:r>
              <a:rPr sz="1200" dirty="0">
                <a:latin typeface="Times New Roman"/>
                <a:cs typeface="Times New Roman"/>
              </a:rPr>
              <a:t>в  </a:t>
            </a:r>
            <a:r>
              <a:rPr sz="1200" spc="-5" dirty="0">
                <a:latin typeface="Times New Roman"/>
                <a:cs typeface="Times New Roman"/>
              </a:rPr>
              <a:t>позднем возрасте они должны отнестись </a:t>
            </a:r>
            <a:r>
              <a:rPr sz="1200" dirty="0">
                <a:latin typeface="Times New Roman"/>
                <a:cs typeface="Times New Roman"/>
              </a:rPr>
              <a:t>к</a:t>
            </a:r>
            <a:r>
              <a:rPr sz="1200" spc="50" dirty="0">
                <a:latin typeface="Times New Roman"/>
                <a:cs typeface="Times New Roman"/>
              </a:rPr>
              <a:t> </a:t>
            </a:r>
            <a:r>
              <a:rPr sz="1200" spc="-5" dirty="0">
                <a:latin typeface="Times New Roman"/>
                <a:cs typeface="Times New Roman"/>
              </a:rPr>
              <a:t>полигениям.</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2882840"/>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2</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12700" marR="35560" algn="just">
              <a:lnSpc>
                <a:spcPct val="110100"/>
              </a:lnSpc>
            </a:pPr>
            <a:r>
              <a:rPr sz="1200" spc="-50" dirty="0">
                <a:latin typeface="Times New Roman"/>
                <a:cs typeface="Times New Roman"/>
              </a:rPr>
              <a:t>состояние. </a:t>
            </a:r>
            <a:r>
              <a:rPr sz="1200" spc="-45" dirty="0">
                <a:latin typeface="Times New Roman"/>
                <a:cs typeface="Times New Roman"/>
              </a:rPr>
              <a:t>После </a:t>
            </a:r>
            <a:r>
              <a:rPr sz="1200" spc="-50" dirty="0">
                <a:latin typeface="Times New Roman"/>
                <a:cs typeface="Times New Roman"/>
              </a:rPr>
              <a:t>минования </a:t>
            </a:r>
            <a:r>
              <a:rPr sz="1200" spc="-40" dirty="0">
                <a:latin typeface="Times New Roman"/>
                <a:cs typeface="Times New Roman"/>
              </a:rPr>
              <a:t>фазы </a:t>
            </a:r>
            <a:r>
              <a:rPr sz="1200" spc="-50" dirty="0">
                <a:latin typeface="Times New Roman"/>
                <a:cs typeface="Times New Roman"/>
              </a:rPr>
              <a:t>полностью восстанавливается психическое здоровье.  </a:t>
            </a:r>
            <a:r>
              <a:rPr sz="1200" spc="-55" dirty="0">
                <a:latin typeface="Times New Roman"/>
                <a:cs typeface="Times New Roman"/>
              </a:rPr>
              <a:t>Продолжительность </a:t>
            </a:r>
            <a:r>
              <a:rPr sz="1200" spc="-35" dirty="0">
                <a:latin typeface="Times New Roman"/>
                <a:cs typeface="Times New Roman"/>
              </a:rPr>
              <a:t>фаз </a:t>
            </a:r>
            <a:r>
              <a:rPr sz="1200" spc="-50" dirty="0">
                <a:latin typeface="Times New Roman"/>
                <a:cs typeface="Times New Roman"/>
              </a:rPr>
              <a:t>различна </a:t>
            </a:r>
            <a:r>
              <a:rPr sz="1200" dirty="0">
                <a:latin typeface="Times New Roman"/>
                <a:cs typeface="Times New Roman"/>
              </a:rPr>
              <a:t>— </a:t>
            </a:r>
            <a:r>
              <a:rPr sz="1200" spc="-30" dirty="0">
                <a:latin typeface="Times New Roman"/>
                <a:cs typeface="Times New Roman"/>
              </a:rPr>
              <a:t>от </a:t>
            </a:r>
            <a:r>
              <a:rPr sz="1200" spc="-50" dirty="0">
                <a:latin typeface="Times New Roman"/>
                <a:cs typeface="Times New Roman"/>
              </a:rPr>
              <a:t>нескольких </a:t>
            </a:r>
            <a:r>
              <a:rPr sz="1200" spc="-45" dirty="0">
                <a:latin typeface="Times New Roman"/>
                <a:cs typeface="Times New Roman"/>
              </a:rPr>
              <a:t>дней </a:t>
            </a:r>
            <a:r>
              <a:rPr sz="1200" spc="-30" dirty="0">
                <a:latin typeface="Times New Roman"/>
                <a:cs typeface="Times New Roman"/>
              </a:rPr>
              <a:t>до </a:t>
            </a:r>
            <a:r>
              <a:rPr sz="1200" spc="-50" dirty="0">
                <a:latin typeface="Times New Roman"/>
                <a:cs typeface="Times New Roman"/>
              </a:rPr>
              <a:t>нескольких </a:t>
            </a:r>
            <a:r>
              <a:rPr sz="1200" spc="-40" dirty="0">
                <a:latin typeface="Times New Roman"/>
                <a:cs typeface="Times New Roman"/>
              </a:rPr>
              <a:t>лет. </a:t>
            </a:r>
            <a:r>
              <a:rPr sz="1200" spc="-50" dirty="0">
                <a:latin typeface="Times New Roman"/>
                <a:cs typeface="Times New Roman"/>
              </a:rPr>
              <a:t>Средняя  </a:t>
            </a:r>
            <a:r>
              <a:rPr sz="1200" spc="-55" dirty="0">
                <a:latin typeface="Times New Roman"/>
                <a:cs typeface="Times New Roman"/>
              </a:rPr>
              <a:t>продолжительность </a:t>
            </a:r>
            <a:r>
              <a:rPr sz="1200" dirty="0">
                <a:latin typeface="Times New Roman"/>
                <a:cs typeface="Times New Roman"/>
              </a:rPr>
              <a:t>— </a:t>
            </a:r>
            <a:r>
              <a:rPr sz="1200" spc="-40" dirty="0">
                <a:latin typeface="Times New Roman"/>
                <a:cs typeface="Times New Roman"/>
              </a:rPr>
              <a:t>3—6 мес. Для </a:t>
            </a:r>
            <a:r>
              <a:rPr sz="1200" spc="-45" dirty="0">
                <a:latin typeface="Times New Roman"/>
                <a:cs typeface="Times New Roman"/>
              </a:rPr>
              <a:t>этого </a:t>
            </a:r>
            <a:r>
              <a:rPr sz="1200" spc="-50" dirty="0">
                <a:latin typeface="Times New Roman"/>
                <a:cs typeface="Times New Roman"/>
              </a:rPr>
              <a:t>заболевания свойственна сезонность возникновения  </a:t>
            </a:r>
            <a:r>
              <a:rPr sz="1200" spc="-40" dirty="0">
                <a:latin typeface="Times New Roman"/>
                <a:cs typeface="Times New Roman"/>
              </a:rPr>
              <a:t>фаз. </a:t>
            </a:r>
            <a:r>
              <a:rPr sz="1200" spc="-50" dirty="0">
                <a:latin typeface="Times New Roman"/>
                <a:cs typeface="Times New Roman"/>
              </a:rPr>
              <a:t>Известно, </a:t>
            </a:r>
            <a:r>
              <a:rPr sz="1200" spc="-40" dirty="0">
                <a:latin typeface="Times New Roman"/>
                <a:cs typeface="Times New Roman"/>
              </a:rPr>
              <a:t>что </a:t>
            </a:r>
            <a:r>
              <a:rPr sz="1200" dirty="0">
                <a:latin typeface="Times New Roman"/>
                <a:cs typeface="Times New Roman"/>
              </a:rPr>
              <a:t>у </a:t>
            </a:r>
            <a:r>
              <a:rPr sz="1200" spc="-50" dirty="0">
                <a:latin typeface="Times New Roman"/>
                <a:cs typeface="Times New Roman"/>
              </a:rPr>
              <a:t>некоторых </a:t>
            </a:r>
            <a:r>
              <a:rPr sz="1200" spc="-45" dirty="0">
                <a:latin typeface="Times New Roman"/>
                <a:cs typeface="Times New Roman"/>
              </a:rPr>
              <a:t>больных </a:t>
            </a:r>
            <a:r>
              <a:rPr sz="1200" spc="-40" dirty="0">
                <a:latin typeface="Times New Roman"/>
                <a:cs typeface="Times New Roman"/>
              </a:rPr>
              <a:t>фазы </a:t>
            </a:r>
            <a:r>
              <a:rPr sz="1200" spc="-50" dirty="0">
                <a:latin typeface="Times New Roman"/>
                <a:cs typeface="Times New Roman"/>
              </a:rPr>
              <a:t>возникают </a:t>
            </a:r>
            <a:r>
              <a:rPr sz="1200" dirty="0">
                <a:latin typeface="Times New Roman"/>
                <a:cs typeface="Times New Roman"/>
              </a:rPr>
              <a:t>в </a:t>
            </a:r>
            <a:r>
              <a:rPr sz="1200" spc="-50" dirty="0">
                <a:latin typeface="Times New Roman"/>
                <a:cs typeface="Times New Roman"/>
              </a:rPr>
              <a:t>определенные месяцы, </a:t>
            </a:r>
            <a:r>
              <a:rPr sz="1200" spc="-45" dirty="0">
                <a:latin typeface="Times New Roman"/>
                <a:cs typeface="Times New Roman"/>
              </a:rPr>
              <a:t>чаще осенью </a:t>
            </a:r>
            <a:r>
              <a:rPr sz="1200" dirty="0">
                <a:latin typeface="Times New Roman"/>
                <a:cs typeface="Times New Roman"/>
              </a:rPr>
              <a:t>и  </a:t>
            </a:r>
            <a:r>
              <a:rPr sz="1200" spc="-50" dirty="0">
                <a:latin typeface="Times New Roman"/>
                <a:cs typeface="Times New Roman"/>
              </a:rPr>
              <a:t>весной. </a:t>
            </a:r>
            <a:r>
              <a:rPr sz="1200" spc="-45" dirty="0">
                <a:latin typeface="Times New Roman"/>
                <a:cs typeface="Times New Roman"/>
              </a:rPr>
              <a:t>Число </a:t>
            </a:r>
            <a:r>
              <a:rPr sz="1200" spc="-35" dirty="0">
                <a:latin typeface="Times New Roman"/>
                <a:cs typeface="Times New Roman"/>
              </a:rPr>
              <a:t>фаз </a:t>
            </a:r>
            <a:r>
              <a:rPr sz="1200" spc="-50" dirty="0">
                <a:latin typeface="Times New Roman"/>
                <a:cs typeface="Times New Roman"/>
              </a:rPr>
              <a:t>различно: </a:t>
            </a:r>
            <a:r>
              <a:rPr sz="1200" dirty="0">
                <a:latin typeface="Times New Roman"/>
                <a:cs typeface="Times New Roman"/>
              </a:rPr>
              <a:t>у </a:t>
            </a:r>
            <a:r>
              <a:rPr sz="1200" spc="-45" dirty="0">
                <a:latin typeface="Times New Roman"/>
                <a:cs typeface="Times New Roman"/>
              </a:rPr>
              <a:t>части </a:t>
            </a:r>
            <a:r>
              <a:rPr sz="1200" spc="-50" dirty="0">
                <a:latin typeface="Times New Roman"/>
                <a:cs typeface="Times New Roman"/>
              </a:rPr>
              <a:t>больных </a:t>
            </a:r>
            <a:r>
              <a:rPr sz="1200" spc="-40" dirty="0">
                <a:latin typeface="Times New Roman"/>
                <a:cs typeface="Times New Roman"/>
              </a:rPr>
              <a:t>фазы </a:t>
            </a:r>
            <a:r>
              <a:rPr sz="1200" spc="-50" dirty="0">
                <a:latin typeface="Times New Roman"/>
                <a:cs typeface="Times New Roman"/>
              </a:rPr>
              <a:t>возникают ежегодно, </a:t>
            </a:r>
            <a:r>
              <a:rPr sz="1200" dirty="0">
                <a:latin typeface="Times New Roman"/>
                <a:cs typeface="Times New Roman"/>
              </a:rPr>
              <a:t>у </a:t>
            </a:r>
            <a:r>
              <a:rPr sz="1200" spc="-50" dirty="0">
                <a:latin typeface="Times New Roman"/>
                <a:cs typeface="Times New Roman"/>
              </a:rPr>
              <a:t>других наблюдается  </a:t>
            </a:r>
            <a:r>
              <a:rPr sz="1200" spc="-45" dirty="0">
                <a:latin typeface="Times New Roman"/>
                <a:cs typeface="Times New Roman"/>
              </a:rPr>
              <a:t>только</a:t>
            </a:r>
            <a:r>
              <a:rPr sz="1200" spc="-110" dirty="0">
                <a:latin typeface="Times New Roman"/>
                <a:cs typeface="Times New Roman"/>
              </a:rPr>
              <a:t> </a:t>
            </a:r>
            <a:r>
              <a:rPr sz="1200" spc="-45" dirty="0">
                <a:latin typeface="Times New Roman"/>
                <a:cs typeface="Times New Roman"/>
              </a:rPr>
              <a:t>одна</a:t>
            </a:r>
            <a:r>
              <a:rPr sz="1200" spc="-95" dirty="0">
                <a:latin typeface="Times New Roman"/>
                <a:cs typeface="Times New Roman"/>
              </a:rPr>
              <a:t> </a:t>
            </a:r>
            <a:r>
              <a:rPr sz="1200" spc="-40" dirty="0">
                <a:latin typeface="Times New Roman"/>
                <a:cs typeface="Times New Roman"/>
              </a:rPr>
              <a:t>фаза</a:t>
            </a:r>
            <a:r>
              <a:rPr sz="1200" spc="-105" dirty="0">
                <a:latin typeface="Times New Roman"/>
                <a:cs typeface="Times New Roman"/>
              </a:rPr>
              <a:t> </a:t>
            </a:r>
            <a:r>
              <a:rPr sz="1200" spc="-30" dirty="0">
                <a:latin typeface="Times New Roman"/>
                <a:cs typeface="Times New Roman"/>
              </a:rPr>
              <a:t>на</a:t>
            </a:r>
            <a:r>
              <a:rPr sz="1200" spc="-95" dirty="0">
                <a:latin typeface="Times New Roman"/>
                <a:cs typeface="Times New Roman"/>
              </a:rPr>
              <a:t> </a:t>
            </a:r>
            <a:r>
              <a:rPr sz="1200" spc="-50" dirty="0">
                <a:latin typeface="Times New Roman"/>
                <a:cs typeface="Times New Roman"/>
              </a:rPr>
              <a:t>протяжении</a:t>
            </a:r>
            <a:r>
              <a:rPr sz="1200" spc="-85" dirty="0">
                <a:latin typeface="Times New Roman"/>
                <a:cs typeface="Times New Roman"/>
              </a:rPr>
              <a:t> </a:t>
            </a:r>
            <a:r>
              <a:rPr sz="1200" spc="-40" dirty="0">
                <a:latin typeface="Times New Roman"/>
                <a:cs typeface="Times New Roman"/>
              </a:rPr>
              <a:t>всей</a:t>
            </a:r>
            <a:r>
              <a:rPr sz="1200" spc="-105" dirty="0">
                <a:latin typeface="Times New Roman"/>
                <a:cs typeface="Times New Roman"/>
              </a:rPr>
              <a:t> </a:t>
            </a:r>
            <a:r>
              <a:rPr sz="1200" spc="-45" dirty="0">
                <a:latin typeface="Times New Roman"/>
                <a:cs typeface="Times New Roman"/>
              </a:rPr>
              <a:t>жизни.</a:t>
            </a:r>
            <a:endParaRPr sz="1200">
              <a:latin typeface="Times New Roman"/>
              <a:cs typeface="Times New Roman"/>
            </a:endParaRPr>
          </a:p>
          <a:p>
            <a:pPr marL="12700" indent="359410" algn="just">
              <a:lnSpc>
                <a:spcPct val="100000"/>
              </a:lnSpc>
              <a:spcBef>
                <a:spcPts val="140"/>
              </a:spcBef>
            </a:pPr>
            <a:r>
              <a:rPr sz="1200" spc="-45" dirty="0">
                <a:latin typeface="Times New Roman"/>
                <a:cs typeface="Times New Roman"/>
              </a:rPr>
              <a:t>Помимо</a:t>
            </a:r>
            <a:r>
              <a:rPr sz="1200" spc="-110" dirty="0">
                <a:latin typeface="Times New Roman"/>
                <a:cs typeface="Times New Roman"/>
              </a:rPr>
              <a:t> </a:t>
            </a:r>
            <a:r>
              <a:rPr sz="1200" spc="-50" dirty="0">
                <a:latin typeface="Times New Roman"/>
                <a:cs typeface="Times New Roman"/>
              </a:rPr>
              <a:t>аффективных</a:t>
            </a:r>
            <a:r>
              <a:rPr sz="1200" spc="-90" dirty="0">
                <a:latin typeface="Times New Roman"/>
                <a:cs typeface="Times New Roman"/>
              </a:rPr>
              <a:t> </a:t>
            </a:r>
            <a:r>
              <a:rPr sz="1200" spc="-50" dirty="0">
                <a:latin typeface="Times New Roman"/>
                <a:cs typeface="Times New Roman"/>
              </a:rPr>
              <a:t>расстройств</a:t>
            </a:r>
            <a:r>
              <a:rPr sz="1200" spc="-90" dirty="0">
                <a:latin typeface="Times New Roman"/>
                <a:cs typeface="Times New Roman"/>
              </a:rPr>
              <a:t> </a:t>
            </a:r>
            <a:r>
              <a:rPr sz="1200" spc="-50" dirty="0">
                <a:latin typeface="Times New Roman"/>
                <a:cs typeface="Times New Roman"/>
              </a:rPr>
              <a:t>наблюдаются</a:t>
            </a:r>
            <a:r>
              <a:rPr sz="1200" spc="-100" dirty="0">
                <a:latin typeface="Times New Roman"/>
                <a:cs typeface="Times New Roman"/>
              </a:rPr>
              <a:t> </a:t>
            </a:r>
            <a:r>
              <a:rPr sz="1200" spc="-50" dirty="0">
                <a:latin typeface="Times New Roman"/>
                <a:cs typeface="Times New Roman"/>
              </a:rPr>
              <a:t>нарушения</a:t>
            </a:r>
            <a:r>
              <a:rPr sz="1200" spc="-95" dirty="0">
                <a:latin typeface="Times New Roman"/>
                <a:cs typeface="Times New Roman"/>
              </a:rPr>
              <a:t> </a:t>
            </a:r>
            <a:r>
              <a:rPr sz="1200" dirty="0">
                <a:latin typeface="Times New Roman"/>
                <a:cs typeface="Times New Roman"/>
              </a:rPr>
              <a:t>в</a:t>
            </a:r>
            <a:r>
              <a:rPr sz="1200" spc="-100" dirty="0">
                <a:latin typeface="Times New Roman"/>
                <a:cs typeface="Times New Roman"/>
              </a:rPr>
              <a:t> </a:t>
            </a:r>
            <a:r>
              <a:rPr sz="1200" spc="-50" dirty="0">
                <a:latin typeface="Times New Roman"/>
                <a:cs typeface="Times New Roman"/>
              </a:rPr>
              <a:t>мыслительной</a:t>
            </a:r>
            <a:r>
              <a:rPr sz="1200" spc="-90" dirty="0">
                <a:latin typeface="Times New Roman"/>
                <a:cs typeface="Times New Roman"/>
              </a:rPr>
              <a:t> </a:t>
            </a:r>
            <a:r>
              <a:rPr sz="1200" dirty="0">
                <a:latin typeface="Times New Roman"/>
                <a:cs typeface="Times New Roman"/>
              </a:rPr>
              <a:t>и</a:t>
            </a:r>
            <a:r>
              <a:rPr sz="1200" spc="-105" dirty="0">
                <a:latin typeface="Times New Roman"/>
                <a:cs typeface="Times New Roman"/>
              </a:rPr>
              <a:t> </a:t>
            </a:r>
            <a:r>
              <a:rPr sz="1200" spc="-50" dirty="0">
                <a:latin typeface="Times New Roman"/>
                <a:cs typeface="Times New Roman"/>
              </a:rPr>
              <a:t>двигательной</a:t>
            </a:r>
            <a:endParaRPr sz="1200">
              <a:latin typeface="Times New Roman"/>
              <a:cs typeface="Times New Roman"/>
            </a:endParaRPr>
          </a:p>
          <a:p>
            <a:pPr marL="12700" marR="9525" algn="just">
              <a:lnSpc>
                <a:spcPct val="110000"/>
              </a:lnSpc>
              <a:spcBef>
                <a:spcPts val="5"/>
              </a:spcBef>
            </a:pPr>
            <a:r>
              <a:rPr sz="1200" spc="-50" dirty="0">
                <a:latin typeface="Times New Roman"/>
                <a:cs typeface="Times New Roman"/>
              </a:rPr>
              <a:t>сферах. </a:t>
            </a:r>
            <a:r>
              <a:rPr sz="1200" spc="-40" dirty="0">
                <a:latin typeface="Times New Roman"/>
                <a:cs typeface="Times New Roman"/>
              </a:rPr>
              <a:t>При </a:t>
            </a:r>
            <a:r>
              <a:rPr sz="1200" spc="-50" dirty="0">
                <a:latin typeface="Times New Roman"/>
                <a:cs typeface="Times New Roman"/>
              </a:rPr>
              <a:t>маниакальных </a:t>
            </a:r>
            <a:r>
              <a:rPr sz="1200" dirty="0">
                <a:latin typeface="Times New Roman"/>
                <a:cs typeface="Times New Roman"/>
              </a:rPr>
              <a:t>и </a:t>
            </a:r>
            <a:r>
              <a:rPr sz="1200" spc="-50" dirty="0">
                <a:latin typeface="Times New Roman"/>
                <a:cs typeface="Times New Roman"/>
              </a:rPr>
              <a:t>депрессивных состояниях </a:t>
            </a:r>
            <a:r>
              <a:rPr sz="1200" spc="-35" dirty="0">
                <a:latin typeface="Times New Roman"/>
                <a:cs typeface="Times New Roman"/>
              </a:rPr>
              <a:t>эти </a:t>
            </a:r>
            <a:r>
              <a:rPr sz="1200" spc="-50" dirty="0">
                <a:latin typeface="Times New Roman"/>
                <a:cs typeface="Times New Roman"/>
              </a:rPr>
              <a:t>нарушения </a:t>
            </a:r>
            <a:r>
              <a:rPr sz="1200" spc="-45" dirty="0">
                <a:latin typeface="Times New Roman"/>
                <a:cs typeface="Times New Roman"/>
              </a:rPr>
              <a:t>носят </a:t>
            </a:r>
            <a:r>
              <a:rPr sz="1200" spc="-50" dirty="0">
                <a:latin typeface="Times New Roman"/>
                <a:cs typeface="Times New Roman"/>
              </a:rPr>
              <a:t>противоположный  характер. </a:t>
            </a:r>
            <a:r>
              <a:rPr sz="1200" spc="-35" dirty="0">
                <a:latin typeface="Times New Roman"/>
                <a:cs typeface="Times New Roman"/>
              </a:rPr>
              <a:t>Для </a:t>
            </a:r>
            <a:r>
              <a:rPr sz="1200" spc="-50" dirty="0">
                <a:latin typeface="Times New Roman"/>
                <a:cs typeface="Times New Roman"/>
              </a:rPr>
              <a:t>депрессивных </a:t>
            </a:r>
            <a:r>
              <a:rPr sz="1200" dirty="0">
                <a:latin typeface="Times New Roman"/>
                <a:cs typeface="Times New Roman"/>
              </a:rPr>
              <a:t>и </a:t>
            </a:r>
            <a:r>
              <a:rPr sz="1200" spc="-35" dirty="0">
                <a:latin typeface="Times New Roman"/>
                <a:cs typeface="Times New Roman"/>
              </a:rPr>
              <a:t>для </a:t>
            </a:r>
            <a:r>
              <a:rPr sz="1200" spc="-50" dirty="0">
                <a:latin typeface="Times New Roman"/>
                <a:cs typeface="Times New Roman"/>
              </a:rPr>
              <a:t>маниакальных состояний характерны вегетативные </a:t>
            </a:r>
            <a:r>
              <a:rPr sz="1200" dirty="0">
                <a:latin typeface="Times New Roman"/>
                <a:cs typeface="Times New Roman"/>
              </a:rPr>
              <a:t>и  </a:t>
            </a:r>
            <a:r>
              <a:rPr sz="1200" spc="-50" dirty="0">
                <a:latin typeface="Times New Roman"/>
                <a:cs typeface="Times New Roman"/>
              </a:rPr>
              <a:t>соматические </a:t>
            </a:r>
            <a:r>
              <a:rPr sz="1200" spc="-55" dirty="0">
                <a:latin typeface="Times New Roman"/>
                <a:cs typeface="Times New Roman"/>
              </a:rPr>
              <a:t>расстройства, свидетельствующие </a:t>
            </a:r>
            <a:r>
              <a:rPr sz="1200" dirty="0">
                <a:latin typeface="Times New Roman"/>
                <a:cs typeface="Times New Roman"/>
              </a:rPr>
              <a:t>о </a:t>
            </a:r>
            <a:r>
              <a:rPr sz="1200" spc="-55" dirty="0">
                <a:latin typeface="Times New Roman"/>
                <a:cs typeface="Times New Roman"/>
              </a:rPr>
              <a:t>"симпатико-тонической направленности"  </a:t>
            </a:r>
            <a:r>
              <a:rPr sz="1200" spc="-50" dirty="0">
                <a:latin typeface="Times New Roman"/>
                <a:cs typeface="Times New Roman"/>
              </a:rPr>
              <a:t>вегетативной</a:t>
            </a:r>
            <a:r>
              <a:rPr sz="1200" spc="-90" dirty="0">
                <a:latin typeface="Times New Roman"/>
                <a:cs typeface="Times New Roman"/>
              </a:rPr>
              <a:t> </a:t>
            </a:r>
            <a:r>
              <a:rPr sz="1200" spc="-50" dirty="0">
                <a:latin typeface="Times New Roman"/>
                <a:cs typeface="Times New Roman"/>
              </a:rPr>
              <a:t>нервной</a:t>
            </a:r>
            <a:r>
              <a:rPr sz="1200" spc="-105" dirty="0">
                <a:latin typeface="Times New Roman"/>
                <a:cs typeface="Times New Roman"/>
              </a:rPr>
              <a:t> </a:t>
            </a:r>
            <a:r>
              <a:rPr sz="1200" spc="-50" dirty="0">
                <a:latin typeface="Times New Roman"/>
                <a:cs typeface="Times New Roman"/>
              </a:rPr>
              <a:t>системы</a:t>
            </a:r>
            <a:r>
              <a:rPr sz="1200" spc="-90" dirty="0">
                <a:latin typeface="Times New Roman"/>
                <a:cs typeface="Times New Roman"/>
              </a:rPr>
              <a:t> </a:t>
            </a:r>
            <a:r>
              <a:rPr sz="1200" spc="-35" dirty="0">
                <a:latin typeface="Times New Roman"/>
                <a:cs typeface="Times New Roman"/>
              </a:rPr>
              <a:t>(В.</a:t>
            </a:r>
            <a:r>
              <a:rPr sz="1200" spc="-105" dirty="0">
                <a:latin typeface="Times New Roman"/>
                <a:cs typeface="Times New Roman"/>
              </a:rPr>
              <a:t> </a:t>
            </a:r>
            <a:r>
              <a:rPr sz="1200" spc="-25" dirty="0">
                <a:latin typeface="Times New Roman"/>
                <a:cs typeface="Times New Roman"/>
              </a:rPr>
              <a:t>П.</a:t>
            </a:r>
            <a:r>
              <a:rPr sz="1200" spc="-105" dirty="0">
                <a:latin typeface="Times New Roman"/>
                <a:cs typeface="Times New Roman"/>
              </a:rPr>
              <a:t> </a:t>
            </a:r>
            <a:r>
              <a:rPr sz="1200" spc="-50" dirty="0">
                <a:latin typeface="Times New Roman"/>
                <a:cs typeface="Times New Roman"/>
              </a:rPr>
              <a:t>Протопопов).</a:t>
            </a:r>
            <a:endParaRPr sz="1200">
              <a:latin typeface="Times New Roman"/>
              <a:cs typeface="Times New Roman"/>
            </a:endParaRPr>
          </a:p>
          <a:p>
            <a:pPr marL="371475" algn="just">
              <a:lnSpc>
                <a:spcPct val="100000"/>
              </a:lnSpc>
              <a:spcBef>
                <a:spcPts val="150"/>
              </a:spcBef>
            </a:pPr>
            <a:r>
              <a:rPr sz="1200" b="1" spc="-50" dirty="0">
                <a:latin typeface="Times New Roman"/>
                <a:cs typeface="Times New Roman"/>
              </a:rPr>
              <a:t>Депрессивные состояния </a:t>
            </a:r>
            <a:r>
              <a:rPr sz="1200" b="1" spc="-35" dirty="0">
                <a:latin typeface="Times New Roman"/>
                <a:cs typeface="Times New Roman"/>
              </a:rPr>
              <a:t>(фазы</a:t>
            </a:r>
            <a:r>
              <a:rPr sz="1200" spc="-35" dirty="0">
                <a:latin typeface="Times New Roman"/>
                <a:cs typeface="Times New Roman"/>
              </a:rPr>
              <a:t>) </a:t>
            </a:r>
            <a:r>
              <a:rPr sz="1200" spc="-50" dirty="0">
                <a:latin typeface="Times New Roman"/>
                <a:cs typeface="Times New Roman"/>
              </a:rPr>
              <a:t>характеризуются триадой психических</a:t>
            </a:r>
            <a:r>
              <a:rPr sz="1200" spc="85" dirty="0">
                <a:latin typeface="Times New Roman"/>
                <a:cs typeface="Times New Roman"/>
              </a:rPr>
              <a:t> </a:t>
            </a:r>
            <a:r>
              <a:rPr sz="1200" spc="-50" dirty="0">
                <a:latin typeface="Times New Roman"/>
                <a:cs typeface="Times New Roman"/>
              </a:rPr>
              <a:t>расстройств:</a:t>
            </a:r>
            <a:endParaRPr sz="1200">
              <a:latin typeface="Times New Roman"/>
              <a:cs typeface="Times New Roman"/>
            </a:endParaRPr>
          </a:p>
        </p:txBody>
      </p:sp>
      <p:sp>
        <p:nvSpPr>
          <p:cNvPr id="3" name="object 3"/>
          <p:cNvSpPr txBox="1"/>
          <p:nvPr/>
        </p:nvSpPr>
        <p:spPr>
          <a:xfrm>
            <a:off x="1069340" y="3503940"/>
            <a:ext cx="4064635" cy="197490"/>
          </a:xfrm>
          <a:prstGeom prst="rect">
            <a:avLst/>
          </a:prstGeom>
        </p:spPr>
        <p:txBody>
          <a:bodyPr vert="horz" wrap="square" lIns="0" tIns="12700" rIns="0" bIns="0" rtlCol="0">
            <a:spAutoFit/>
          </a:bodyPr>
          <a:lstStyle/>
          <a:p>
            <a:pPr marL="12700">
              <a:lnSpc>
                <a:spcPct val="100000"/>
              </a:lnSpc>
              <a:spcBef>
                <a:spcPts val="100"/>
              </a:spcBef>
              <a:tabLst>
                <a:tab pos="1350645" algn="l"/>
                <a:tab pos="2274570" algn="l"/>
                <a:tab pos="3135630" algn="l"/>
              </a:tabLst>
            </a:pPr>
            <a:r>
              <a:rPr sz="1200" spc="-55" dirty="0">
                <a:latin typeface="Times New Roman"/>
                <a:cs typeface="Times New Roman"/>
              </a:rPr>
              <a:t>затор</a:t>
            </a:r>
            <a:r>
              <a:rPr sz="1200" spc="-50" dirty="0">
                <a:latin typeface="Times New Roman"/>
                <a:cs typeface="Times New Roman"/>
              </a:rPr>
              <a:t>м</a:t>
            </a:r>
            <a:r>
              <a:rPr sz="1200" spc="-55" dirty="0">
                <a:latin typeface="Times New Roman"/>
                <a:cs typeface="Times New Roman"/>
              </a:rPr>
              <a:t>о</a:t>
            </a:r>
            <a:r>
              <a:rPr sz="1200" spc="-50" dirty="0">
                <a:latin typeface="Times New Roman"/>
                <a:cs typeface="Times New Roman"/>
              </a:rPr>
              <a:t>ж</a:t>
            </a:r>
            <a:r>
              <a:rPr sz="1200" spc="-55" dirty="0">
                <a:latin typeface="Times New Roman"/>
                <a:cs typeface="Times New Roman"/>
              </a:rPr>
              <a:t>енно</a:t>
            </a:r>
            <a:r>
              <a:rPr sz="1200" spc="-45" dirty="0">
                <a:latin typeface="Times New Roman"/>
                <a:cs typeface="Times New Roman"/>
              </a:rPr>
              <a:t>с</a:t>
            </a:r>
            <a:r>
              <a:rPr sz="1200" spc="-55" dirty="0">
                <a:latin typeface="Times New Roman"/>
                <a:cs typeface="Times New Roman"/>
              </a:rPr>
              <a:t>т</a:t>
            </a:r>
            <a:r>
              <a:rPr sz="1200" spc="-50" dirty="0">
                <a:latin typeface="Times New Roman"/>
                <a:cs typeface="Times New Roman"/>
              </a:rPr>
              <a:t>ью</a:t>
            </a:r>
            <a:r>
              <a:rPr sz="1200" dirty="0">
                <a:latin typeface="Times New Roman"/>
                <a:cs typeface="Times New Roman"/>
              </a:rPr>
              <a:t>.	</a:t>
            </a:r>
            <a:r>
              <a:rPr sz="1200" spc="-60" dirty="0">
                <a:latin typeface="Times New Roman"/>
                <a:cs typeface="Times New Roman"/>
              </a:rPr>
              <a:t>П</a:t>
            </a:r>
            <a:r>
              <a:rPr sz="1200" spc="-55" dirty="0">
                <a:latin typeface="Times New Roman"/>
                <a:cs typeface="Times New Roman"/>
              </a:rPr>
              <a:t>они</a:t>
            </a:r>
            <a:r>
              <a:rPr sz="1200" spc="-50" dirty="0">
                <a:latin typeface="Times New Roman"/>
                <a:cs typeface="Times New Roman"/>
              </a:rPr>
              <a:t>ж</a:t>
            </a:r>
            <a:r>
              <a:rPr sz="1200" spc="-55" dirty="0">
                <a:latin typeface="Times New Roman"/>
                <a:cs typeface="Times New Roman"/>
              </a:rPr>
              <a:t>енно</a:t>
            </a:r>
            <a:r>
              <a:rPr sz="1200" dirty="0">
                <a:latin typeface="Times New Roman"/>
                <a:cs typeface="Times New Roman"/>
              </a:rPr>
              <a:t>е	</a:t>
            </a:r>
            <a:r>
              <a:rPr sz="1200" spc="-55" dirty="0">
                <a:latin typeface="Times New Roman"/>
                <a:cs typeface="Times New Roman"/>
              </a:rPr>
              <a:t>настроение</a:t>
            </a:r>
            <a:r>
              <a:rPr sz="1200" dirty="0">
                <a:latin typeface="Times New Roman"/>
                <a:cs typeface="Times New Roman"/>
              </a:rPr>
              <a:t>,	</a:t>
            </a:r>
            <a:r>
              <a:rPr sz="1200" spc="-55" dirty="0">
                <a:latin typeface="Times New Roman"/>
                <a:cs typeface="Times New Roman"/>
              </a:rPr>
              <a:t>пода</a:t>
            </a:r>
            <a:r>
              <a:rPr sz="1200" spc="-50" dirty="0">
                <a:latin typeface="Times New Roman"/>
                <a:cs typeface="Times New Roman"/>
              </a:rPr>
              <a:t>вл</a:t>
            </a:r>
            <a:r>
              <a:rPr sz="1200" spc="-55" dirty="0">
                <a:latin typeface="Times New Roman"/>
                <a:cs typeface="Times New Roman"/>
              </a:rPr>
              <a:t>енност</a:t>
            </a:r>
            <a:r>
              <a:rPr sz="1200" spc="-50" dirty="0">
                <a:latin typeface="Times New Roman"/>
                <a:cs typeface="Times New Roman"/>
              </a:rPr>
              <a:t>ь</a:t>
            </a:r>
            <a:r>
              <a:rPr sz="1200" dirty="0">
                <a:latin typeface="Times New Roman"/>
                <a:cs typeface="Times New Roman"/>
              </a:rPr>
              <a:t>,</a:t>
            </a:r>
            <a:endParaRPr sz="1200">
              <a:latin typeface="Times New Roman"/>
              <a:cs typeface="Times New Roman"/>
            </a:endParaRPr>
          </a:p>
        </p:txBody>
      </p:sp>
      <p:sp>
        <p:nvSpPr>
          <p:cNvPr id="4" name="object 4"/>
          <p:cNvSpPr txBox="1"/>
          <p:nvPr/>
        </p:nvSpPr>
        <p:spPr>
          <a:xfrm>
            <a:off x="1069340" y="3282961"/>
            <a:ext cx="5962015" cy="427040"/>
          </a:xfrm>
          <a:prstGeom prst="rect">
            <a:avLst/>
          </a:prstGeom>
        </p:spPr>
        <p:txBody>
          <a:bodyPr vert="horz" wrap="square" lIns="0" tIns="31750" rIns="0" bIns="0" rtlCol="0">
            <a:spAutoFit/>
          </a:bodyPr>
          <a:lstStyle/>
          <a:p>
            <a:pPr marR="5080" algn="r">
              <a:lnSpc>
                <a:spcPct val="100000"/>
              </a:lnSpc>
              <a:spcBef>
                <a:spcPts val="250"/>
              </a:spcBef>
              <a:tabLst>
                <a:tab pos="991235" algn="l"/>
                <a:tab pos="1984375" algn="l"/>
                <a:tab pos="2954655" algn="l"/>
                <a:tab pos="4042410" algn="l"/>
                <a:tab pos="4851400" algn="l"/>
                <a:tab pos="5126355" algn="l"/>
              </a:tabLst>
            </a:pPr>
            <a:r>
              <a:rPr sz="1200" spc="-55" dirty="0">
                <a:latin typeface="Times New Roman"/>
                <a:cs typeface="Times New Roman"/>
              </a:rPr>
              <a:t>пони</a:t>
            </a:r>
            <a:r>
              <a:rPr sz="1200" spc="-50" dirty="0">
                <a:latin typeface="Times New Roman"/>
                <a:cs typeface="Times New Roman"/>
              </a:rPr>
              <a:t>ж</a:t>
            </a:r>
            <a:r>
              <a:rPr sz="1200" spc="-55" dirty="0">
                <a:latin typeface="Times New Roman"/>
                <a:cs typeface="Times New Roman"/>
              </a:rPr>
              <a:t>енн</a:t>
            </a:r>
            <a:r>
              <a:rPr sz="1200" spc="-50" dirty="0">
                <a:latin typeface="Times New Roman"/>
                <a:cs typeface="Times New Roman"/>
              </a:rPr>
              <a:t>ы</a:t>
            </a:r>
            <a:r>
              <a:rPr sz="1200" dirty="0">
                <a:latin typeface="Times New Roman"/>
                <a:cs typeface="Times New Roman"/>
              </a:rPr>
              <a:t>м	</a:t>
            </a:r>
            <a:r>
              <a:rPr sz="1200" spc="-55" dirty="0">
                <a:latin typeface="Times New Roman"/>
                <a:cs typeface="Times New Roman"/>
              </a:rPr>
              <a:t>настрое</a:t>
            </a:r>
            <a:r>
              <a:rPr sz="1200" spc="-45" dirty="0">
                <a:latin typeface="Times New Roman"/>
                <a:cs typeface="Times New Roman"/>
              </a:rPr>
              <a:t>н</a:t>
            </a:r>
            <a:r>
              <a:rPr sz="1200" spc="-55" dirty="0">
                <a:latin typeface="Times New Roman"/>
                <a:cs typeface="Times New Roman"/>
              </a:rPr>
              <a:t>ие</a:t>
            </a:r>
            <a:r>
              <a:rPr sz="1200" spc="-50" dirty="0">
                <a:latin typeface="Times New Roman"/>
                <a:cs typeface="Times New Roman"/>
              </a:rPr>
              <a:t>м</a:t>
            </a:r>
            <a:r>
              <a:rPr sz="1200" dirty="0">
                <a:latin typeface="Times New Roman"/>
                <a:cs typeface="Times New Roman"/>
              </a:rPr>
              <a:t>,	</a:t>
            </a:r>
            <a:r>
              <a:rPr sz="1200" spc="-55" dirty="0">
                <a:latin typeface="Times New Roman"/>
                <a:cs typeface="Times New Roman"/>
              </a:rPr>
              <a:t>за</a:t>
            </a:r>
            <a:r>
              <a:rPr sz="1200" spc="-50" dirty="0">
                <a:latin typeface="Times New Roman"/>
                <a:cs typeface="Times New Roman"/>
              </a:rPr>
              <a:t>м</a:t>
            </a:r>
            <a:r>
              <a:rPr sz="1200" spc="-55" dirty="0">
                <a:latin typeface="Times New Roman"/>
                <a:cs typeface="Times New Roman"/>
              </a:rPr>
              <a:t>ед</a:t>
            </a:r>
            <a:r>
              <a:rPr sz="1200" spc="-50" dirty="0">
                <a:latin typeface="Times New Roman"/>
                <a:cs typeface="Times New Roman"/>
              </a:rPr>
              <a:t>л</a:t>
            </a:r>
            <a:r>
              <a:rPr sz="1200" spc="-55" dirty="0">
                <a:latin typeface="Times New Roman"/>
                <a:cs typeface="Times New Roman"/>
              </a:rPr>
              <a:t>ение</a:t>
            </a:r>
            <a:r>
              <a:rPr sz="1200" dirty="0">
                <a:latin typeface="Times New Roman"/>
                <a:cs typeface="Times New Roman"/>
              </a:rPr>
              <a:t>м	</a:t>
            </a:r>
            <a:r>
              <a:rPr sz="1200" spc="-50" dirty="0">
                <a:latin typeface="Times New Roman"/>
                <a:cs typeface="Times New Roman"/>
              </a:rPr>
              <a:t>мы</a:t>
            </a:r>
            <a:r>
              <a:rPr sz="1200" spc="-55" dirty="0">
                <a:latin typeface="Times New Roman"/>
                <a:cs typeface="Times New Roman"/>
              </a:rPr>
              <a:t>с</a:t>
            </a:r>
            <a:r>
              <a:rPr sz="1200" spc="-50" dirty="0">
                <a:latin typeface="Times New Roman"/>
                <a:cs typeface="Times New Roman"/>
              </a:rPr>
              <a:t>л</a:t>
            </a:r>
            <a:r>
              <a:rPr sz="1200" spc="-55" dirty="0">
                <a:latin typeface="Times New Roman"/>
                <a:cs typeface="Times New Roman"/>
              </a:rPr>
              <a:t>ите</a:t>
            </a:r>
            <a:r>
              <a:rPr sz="1200" spc="-50" dirty="0">
                <a:latin typeface="Times New Roman"/>
                <a:cs typeface="Times New Roman"/>
              </a:rPr>
              <a:t>ль</a:t>
            </a:r>
            <a:r>
              <a:rPr sz="1200" spc="-55" dirty="0">
                <a:latin typeface="Times New Roman"/>
                <a:cs typeface="Times New Roman"/>
              </a:rPr>
              <a:t>н</a:t>
            </a:r>
            <a:r>
              <a:rPr sz="1200" spc="-50" dirty="0">
                <a:latin typeface="Times New Roman"/>
                <a:cs typeface="Times New Roman"/>
              </a:rPr>
              <a:t>ы</a:t>
            </a:r>
            <a:r>
              <a:rPr sz="1200" dirty="0">
                <a:latin typeface="Times New Roman"/>
                <a:cs typeface="Times New Roman"/>
              </a:rPr>
              <a:t>х	</a:t>
            </a:r>
            <a:r>
              <a:rPr sz="1200" spc="-55" dirty="0">
                <a:latin typeface="Times New Roman"/>
                <a:cs typeface="Times New Roman"/>
              </a:rPr>
              <a:t>процессо</a:t>
            </a:r>
            <a:r>
              <a:rPr sz="1200" dirty="0">
                <a:latin typeface="Times New Roman"/>
                <a:cs typeface="Times New Roman"/>
              </a:rPr>
              <a:t>в	и	</a:t>
            </a:r>
            <a:r>
              <a:rPr sz="1200" spc="-55" dirty="0">
                <a:latin typeface="Times New Roman"/>
                <a:cs typeface="Times New Roman"/>
              </a:rPr>
              <a:t>д</a:t>
            </a:r>
            <a:r>
              <a:rPr sz="1200" spc="-50" dirty="0">
                <a:latin typeface="Times New Roman"/>
                <a:cs typeface="Times New Roman"/>
              </a:rPr>
              <a:t>в</a:t>
            </a:r>
            <a:r>
              <a:rPr sz="1200" spc="-55" dirty="0">
                <a:latin typeface="Times New Roman"/>
                <a:cs typeface="Times New Roman"/>
              </a:rPr>
              <a:t>игате</a:t>
            </a:r>
            <a:r>
              <a:rPr sz="1200" spc="-50" dirty="0">
                <a:latin typeface="Times New Roman"/>
                <a:cs typeface="Times New Roman"/>
              </a:rPr>
              <a:t>ль</a:t>
            </a:r>
            <a:r>
              <a:rPr sz="1200" spc="-55" dirty="0">
                <a:latin typeface="Times New Roman"/>
                <a:cs typeface="Times New Roman"/>
              </a:rPr>
              <a:t>но</a:t>
            </a:r>
            <a:r>
              <a:rPr sz="1200" dirty="0">
                <a:latin typeface="Times New Roman"/>
                <a:cs typeface="Times New Roman"/>
              </a:rPr>
              <a:t>й</a:t>
            </a:r>
            <a:endParaRPr sz="1200">
              <a:latin typeface="Times New Roman"/>
              <a:cs typeface="Times New Roman"/>
            </a:endParaRPr>
          </a:p>
          <a:p>
            <a:pPr marR="5080" algn="r">
              <a:lnSpc>
                <a:spcPct val="100000"/>
              </a:lnSpc>
              <a:spcBef>
                <a:spcPts val="150"/>
              </a:spcBef>
              <a:tabLst>
                <a:tab pos="478155" algn="l"/>
                <a:tab pos="1193165" algn="l"/>
              </a:tabLst>
            </a:pPr>
            <a:r>
              <a:rPr sz="1200" spc="-55" dirty="0">
                <a:latin typeface="Times New Roman"/>
                <a:cs typeface="Times New Roman"/>
              </a:rPr>
              <a:t>тоск</a:t>
            </a:r>
            <a:r>
              <a:rPr sz="1200" dirty="0">
                <a:latin typeface="Times New Roman"/>
                <a:cs typeface="Times New Roman"/>
              </a:rPr>
              <a:t>а	</a:t>
            </a:r>
            <a:r>
              <a:rPr sz="1200" spc="-55" dirty="0">
                <a:latin typeface="Times New Roman"/>
                <a:cs typeface="Times New Roman"/>
              </a:rPr>
              <a:t>я</a:t>
            </a:r>
            <a:r>
              <a:rPr sz="1200" spc="-50" dirty="0">
                <a:latin typeface="Times New Roman"/>
                <a:cs typeface="Times New Roman"/>
              </a:rPr>
              <a:t>вл</a:t>
            </a:r>
            <a:r>
              <a:rPr sz="1200" spc="-55" dirty="0">
                <a:latin typeface="Times New Roman"/>
                <a:cs typeface="Times New Roman"/>
              </a:rPr>
              <a:t>я</a:t>
            </a:r>
            <a:r>
              <a:rPr sz="1200" spc="-50" dirty="0">
                <a:latin typeface="Times New Roman"/>
                <a:cs typeface="Times New Roman"/>
              </a:rPr>
              <a:t>ю</a:t>
            </a:r>
            <a:r>
              <a:rPr sz="1200" spc="-55" dirty="0">
                <a:latin typeface="Times New Roman"/>
                <a:cs typeface="Times New Roman"/>
              </a:rPr>
              <a:t>тс</a:t>
            </a:r>
            <a:r>
              <a:rPr sz="1200" dirty="0">
                <a:latin typeface="Times New Roman"/>
                <a:cs typeface="Times New Roman"/>
              </a:rPr>
              <a:t>я	</a:t>
            </a:r>
            <a:r>
              <a:rPr sz="1200" spc="-55" dirty="0">
                <a:latin typeface="Times New Roman"/>
                <a:cs typeface="Times New Roman"/>
              </a:rPr>
              <a:t>наибо</a:t>
            </a:r>
            <a:r>
              <a:rPr sz="1200" spc="-50" dirty="0">
                <a:latin typeface="Times New Roman"/>
                <a:cs typeface="Times New Roman"/>
              </a:rPr>
              <a:t>л</a:t>
            </a:r>
            <a:r>
              <a:rPr sz="1200" spc="-55" dirty="0">
                <a:latin typeface="Times New Roman"/>
                <a:cs typeface="Times New Roman"/>
              </a:rPr>
              <a:t>е</a:t>
            </a:r>
            <a:r>
              <a:rPr sz="1200" dirty="0">
                <a:latin typeface="Times New Roman"/>
                <a:cs typeface="Times New Roman"/>
              </a:rPr>
              <a:t>е</a:t>
            </a:r>
            <a:endParaRPr sz="1200">
              <a:latin typeface="Times New Roman"/>
              <a:cs typeface="Times New Roman"/>
            </a:endParaRPr>
          </a:p>
        </p:txBody>
      </p:sp>
      <p:sp>
        <p:nvSpPr>
          <p:cNvPr id="5" name="object 5"/>
          <p:cNvSpPr txBox="1"/>
          <p:nvPr/>
        </p:nvSpPr>
        <p:spPr>
          <a:xfrm>
            <a:off x="1069339" y="3685548"/>
            <a:ext cx="5965190" cy="6293646"/>
          </a:xfrm>
          <a:prstGeom prst="rect">
            <a:avLst/>
          </a:prstGeom>
        </p:spPr>
        <p:txBody>
          <a:bodyPr vert="horz" wrap="square" lIns="0" tIns="13335" rIns="0" bIns="0" rtlCol="0">
            <a:spAutoFit/>
          </a:bodyPr>
          <a:lstStyle/>
          <a:p>
            <a:pPr marL="12700" marR="5080" algn="just">
              <a:lnSpc>
                <a:spcPct val="110100"/>
              </a:lnSpc>
              <a:spcBef>
                <a:spcPts val="105"/>
              </a:spcBef>
            </a:pPr>
            <a:r>
              <a:rPr sz="1200" spc="-50" dirty="0">
                <a:latin typeface="Times New Roman"/>
                <a:cs typeface="Times New Roman"/>
              </a:rPr>
              <a:t>характерными признаками депрессивной </a:t>
            </a:r>
            <a:r>
              <a:rPr sz="1200" spc="-45" dirty="0">
                <a:latin typeface="Times New Roman"/>
                <a:cs typeface="Times New Roman"/>
              </a:rPr>
              <a:t>фазы. </a:t>
            </a:r>
            <a:r>
              <a:rPr sz="1200" spc="-50" dirty="0">
                <a:latin typeface="Times New Roman"/>
                <a:cs typeface="Times New Roman"/>
              </a:rPr>
              <a:t>Выраженность эмоциональных нарушений </a:t>
            </a:r>
            <a:r>
              <a:rPr sz="1200" spc="-45" dirty="0">
                <a:latin typeface="Times New Roman"/>
                <a:cs typeface="Times New Roman"/>
              </a:rPr>
              <a:t>бывает  </a:t>
            </a:r>
            <a:r>
              <a:rPr sz="1200" spc="-50" dirty="0">
                <a:latin typeface="Times New Roman"/>
                <a:cs typeface="Times New Roman"/>
              </a:rPr>
              <a:t>различной </a:t>
            </a:r>
            <a:r>
              <a:rPr sz="1200" dirty="0">
                <a:latin typeface="Times New Roman"/>
                <a:cs typeface="Times New Roman"/>
              </a:rPr>
              <a:t>— </a:t>
            </a:r>
            <a:r>
              <a:rPr sz="1200" spc="-30" dirty="0">
                <a:latin typeface="Times New Roman"/>
                <a:cs typeface="Times New Roman"/>
              </a:rPr>
              <a:t>от </a:t>
            </a:r>
            <a:r>
              <a:rPr sz="1200" spc="-45" dirty="0">
                <a:latin typeface="Times New Roman"/>
                <a:cs typeface="Times New Roman"/>
              </a:rPr>
              <a:t>легких </a:t>
            </a:r>
            <a:r>
              <a:rPr sz="1200" spc="-50" dirty="0">
                <a:latin typeface="Times New Roman"/>
                <a:cs typeface="Times New Roman"/>
              </a:rPr>
              <a:t>степеней подавленности </a:t>
            </a:r>
            <a:r>
              <a:rPr sz="1200" dirty="0">
                <a:latin typeface="Times New Roman"/>
                <a:cs typeface="Times New Roman"/>
              </a:rPr>
              <a:t>и </a:t>
            </a:r>
            <a:r>
              <a:rPr sz="1200" spc="-50" dirty="0">
                <a:latin typeface="Times New Roman"/>
                <a:cs typeface="Times New Roman"/>
              </a:rPr>
              <a:t>безрадостности </a:t>
            </a:r>
            <a:r>
              <a:rPr sz="1200" spc="-30" dirty="0">
                <a:latin typeface="Times New Roman"/>
                <a:cs typeface="Times New Roman"/>
              </a:rPr>
              <a:t>до </a:t>
            </a:r>
            <a:r>
              <a:rPr sz="1200" spc="-50" dirty="0">
                <a:latin typeface="Times New Roman"/>
                <a:cs typeface="Times New Roman"/>
              </a:rPr>
              <a:t>переживания витальной  тоски, </a:t>
            </a:r>
            <a:r>
              <a:rPr sz="1200" dirty="0">
                <a:latin typeface="Times New Roman"/>
                <a:cs typeface="Times New Roman"/>
              </a:rPr>
              <a:t>с </a:t>
            </a:r>
            <a:r>
              <a:rPr sz="1200" spc="-55" dirty="0">
                <a:latin typeface="Times New Roman"/>
                <a:cs typeface="Times New Roman"/>
              </a:rPr>
              <a:t>безысходностью, </a:t>
            </a:r>
            <a:r>
              <a:rPr sz="1200" spc="-50" dirty="0">
                <a:latin typeface="Times New Roman"/>
                <a:cs typeface="Times New Roman"/>
              </a:rPr>
              <a:t>отчаянием. Мучительными </a:t>
            </a:r>
            <a:r>
              <a:rPr sz="1200" spc="-45" dirty="0">
                <a:latin typeface="Times New Roman"/>
                <a:cs typeface="Times New Roman"/>
              </a:rPr>
              <a:t>бывают </a:t>
            </a:r>
            <a:r>
              <a:rPr sz="1200" spc="-50" dirty="0">
                <a:latin typeface="Times New Roman"/>
                <a:cs typeface="Times New Roman"/>
              </a:rPr>
              <a:t>переживания "предсердечной тоски"  </a:t>
            </a:r>
            <a:r>
              <a:rPr sz="1200" dirty="0">
                <a:latin typeface="Times New Roman"/>
                <a:cs typeface="Times New Roman"/>
              </a:rPr>
              <a:t>с </a:t>
            </a:r>
            <a:r>
              <a:rPr sz="1200" spc="-50" dirty="0">
                <a:latin typeface="Times New Roman"/>
                <a:cs typeface="Times New Roman"/>
              </a:rPr>
              <a:t>ощущениями сжимания </a:t>
            </a:r>
            <a:r>
              <a:rPr sz="1200" spc="-35" dirty="0">
                <a:latin typeface="Times New Roman"/>
                <a:cs typeface="Times New Roman"/>
              </a:rPr>
              <a:t>или </a:t>
            </a:r>
            <a:r>
              <a:rPr sz="1200" spc="-50" dirty="0">
                <a:latin typeface="Times New Roman"/>
                <a:cs typeface="Times New Roman"/>
              </a:rPr>
              <a:t>тяжести </a:t>
            </a:r>
            <a:r>
              <a:rPr sz="1200" dirty="0">
                <a:latin typeface="Times New Roman"/>
                <a:cs typeface="Times New Roman"/>
              </a:rPr>
              <a:t>в </a:t>
            </a:r>
            <a:r>
              <a:rPr sz="1200" spc="-50" dirty="0">
                <a:latin typeface="Times New Roman"/>
                <a:cs typeface="Times New Roman"/>
              </a:rPr>
              <a:t>области сердца, иногда </a:t>
            </a:r>
            <a:r>
              <a:rPr sz="1200" dirty="0">
                <a:latin typeface="Times New Roman"/>
                <a:cs typeface="Times New Roman"/>
              </a:rPr>
              <a:t>с </a:t>
            </a:r>
            <a:r>
              <a:rPr sz="1200" spc="-50" dirty="0">
                <a:latin typeface="Times New Roman"/>
                <a:cs typeface="Times New Roman"/>
              </a:rPr>
              <a:t>ощущением своеобразной  </a:t>
            </a:r>
            <a:r>
              <a:rPr sz="1200" spc="-45" dirty="0">
                <a:latin typeface="Times New Roman"/>
                <a:cs typeface="Times New Roman"/>
              </a:rPr>
              <a:t>жгучей</a:t>
            </a:r>
            <a:r>
              <a:rPr sz="1200" spc="-90" dirty="0">
                <a:latin typeface="Times New Roman"/>
                <a:cs typeface="Times New Roman"/>
              </a:rPr>
              <a:t> </a:t>
            </a:r>
            <a:r>
              <a:rPr sz="1200" spc="-45" dirty="0">
                <a:latin typeface="Times New Roman"/>
                <a:cs typeface="Times New Roman"/>
              </a:rPr>
              <a:t>боли.</a:t>
            </a:r>
            <a:r>
              <a:rPr sz="1200" spc="-100" dirty="0">
                <a:latin typeface="Times New Roman"/>
                <a:cs typeface="Times New Roman"/>
              </a:rPr>
              <a:t> </a:t>
            </a:r>
            <a:r>
              <a:rPr sz="1200" spc="-50" dirty="0">
                <a:latin typeface="Times New Roman"/>
                <a:cs typeface="Times New Roman"/>
              </a:rPr>
              <a:t>Обычно</a:t>
            </a:r>
            <a:r>
              <a:rPr sz="1200" spc="-85" dirty="0">
                <a:latin typeface="Times New Roman"/>
                <a:cs typeface="Times New Roman"/>
              </a:rPr>
              <a:t> </a:t>
            </a:r>
            <a:r>
              <a:rPr sz="1200" spc="-40" dirty="0">
                <a:latin typeface="Times New Roman"/>
                <a:cs typeface="Times New Roman"/>
              </a:rPr>
              <a:t>еще</a:t>
            </a:r>
            <a:r>
              <a:rPr sz="1200" spc="-85" dirty="0">
                <a:latin typeface="Times New Roman"/>
                <a:cs typeface="Times New Roman"/>
              </a:rPr>
              <a:t> </a:t>
            </a:r>
            <a:r>
              <a:rPr sz="1200" spc="-45" dirty="0">
                <a:latin typeface="Times New Roman"/>
                <a:cs typeface="Times New Roman"/>
              </a:rPr>
              <a:t>более</a:t>
            </a:r>
            <a:r>
              <a:rPr sz="1200" spc="-100" dirty="0">
                <a:latin typeface="Times New Roman"/>
                <a:cs typeface="Times New Roman"/>
              </a:rPr>
              <a:t> </a:t>
            </a:r>
            <a:r>
              <a:rPr sz="1200" spc="-50" dirty="0">
                <a:latin typeface="Times New Roman"/>
                <a:cs typeface="Times New Roman"/>
              </a:rPr>
              <a:t>мучительными</a:t>
            </a:r>
            <a:r>
              <a:rPr sz="1200" spc="-90" dirty="0">
                <a:latin typeface="Times New Roman"/>
                <a:cs typeface="Times New Roman"/>
              </a:rPr>
              <a:t> </a:t>
            </a:r>
            <a:r>
              <a:rPr sz="1200" spc="-45" dirty="0">
                <a:latin typeface="Times New Roman"/>
                <a:cs typeface="Times New Roman"/>
              </a:rPr>
              <a:t>бывают</a:t>
            </a:r>
            <a:r>
              <a:rPr sz="1200" spc="-95" dirty="0">
                <a:latin typeface="Times New Roman"/>
                <a:cs typeface="Times New Roman"/>
              </a:rPr>
              <a:t> </a:t>
            </a:r>
            <a:r>
              <a:rPr sz="1200" spc="-50" dirty="0">
                <a:latin typeface="Times New Roman"/>
                <a:cs typeface="Times New Roman"/>
              </a:rPr>
              <a:t>"моральные</a:t>
            </a:r>
            <a:r>
              <a:rPr sz="1200" spc="-100" dirty="0">
                <a:latin typeface="Times New Roman"/>
                <a:cs typeface="Times New Roman"/>
              </a:rPr>
              <a:t> </a:t>
            </a:r>
            <a:r>
              <a:rPr sz="1200" spc="-50" dirty="0">
                <a:latin typeface="Times New Roman"/>
                <a:cs typeface="Times New Roman"/>
              </a:rPr>
              <a:t>страдания",</a:t>
            </a:r>
            <a:r>
              <a:rPr sz="1200" spc="-85" dirty="0">
                <a:latin typeface="Times New Roman"/>
                <a:cs typeface="Times New Roman"/>
              </a:rPr>
              <a:t> </a:t>
            </a:r>
            <a:r>
              <a:rPr sz="1200" spc="-50" dirty="0">
                <a:latin typeface="Times New Roman"/>
                <a:cs typeface="Times New Roman"/>
              </a:rPr>
              <a:t>глубина</a:t>
            </a:r>
            <a:r>
              <a:rPr sz="1200" spc="-85" dirty="0">
                <a:latin typeface="Times New Roman"/>
                <a:cs typeface="Times New Roman"/>
              </a:rPr>
              <a:t> </a:t>
            </a:r>
            <a:r>
              <a:rPr sz="1200" dirty="0">
                <a:latin typeface="Times New Roman"/>
                <a:cs typeface="Times New Roman"/>
              </a:rPr>
              <a:t>и</a:t>
            </a:r>
            <a:r>
              <a:rPr sz="1200" spc="-100" dirty="0">
                <a:latin typeface="Times New Roman"/>
                <a:cs typeface="Times New Roman"/>
              </a:rPr>
              <a:t> </a:t>
            </a:r>
            <a:r>
              <a:rPr sz="1200" spc="-50" dirty="0">
                <a:latin typeface="Times New Roman"/>
                <a:cs typeface="Times New Roman"/>
              </a:rPr>
              <a:t>тяжесть  которых,</a:t>
            </a:r>
            <a:r>
              <a:rPr sz="1200" spc="-105" dirty="0">
                <a:latin typeface="Times New Roman"/>
                <a:cs typeface="Times New Roman"/>
              </a:rPr>
              <a:t> </a:t>
            </a:r>
            <a:r>
              <a:rPr sz="1200" spc="-45" dirty="0">
                <a:latin typeface="Times New Roman"/>
                <a:cs typeface="Times New Roman"/>
              </a:rPr>
              <a:t>несравнимо</a:t>
            </a:r>
            <a:r>
              <a:rPr sz="1200" spc="-105" dirty="0">
                <a:latin typeface="Times New Roman"/>
                <a:cs typeface="Times New Roman"/>
              </a:rPr>
              <a:t> </a:t>
            </a:r>
            <a:r>
              <a:rPr sz="1200" spc="-50" dirty="0">
                <a:latin typeface="Times New Roman"/>
                <a:cs typeface="Times New Roman"/>
              </a:rPr>
              <a:t>сильнее</a:t>
            </a:r>
            <a:r>
              <a:rPr sz="1200" spc="-95" dirty="0">
                <a:latin typeface="Times New Roman"/>
                <a:cs typeface="Times New Roman"/>
              </a:rPr>
              <a:t> </a:t>
            </a:r>
            <a:r>
              <a:rPr sz="1200" spc="-50" dirty="0">
                <a:latin typeface="Times New Roman"/>
                <a:cs typeface="Times New Roman"/>
              </a:rPr>
              <a:t>физической</a:t>
            </a:r>
            <a:r>
              <a:rPr sz="1200" spc="-95" dirty="0">
                <a:latin typeface="Times New Roman"/>
                <a:cs typeface="Times New Roman"/>
              </a:rPr>
              <a:t> </a:t>
            </a:r>
            <a:r>
              <a:rPr sz="1200" spc="-45" dirty="0">
                <a:latin typeface="Times New Roman"/>
                <a:cs typeface="Times New Roman"/>
              </a:rPr>
              <a:t>боли.</a:t>
            </a:r>
            <a:endParaRPr sz="1200">
              <a:latin typeface="Times New Roman"/>
              <a:cs typeface="Times New Roman"/>
            </a:endParaRPr>
          </a:p>
          <a:p>
            <a:pPr marL="12700" indent="359410" algn="just">
              <a:lnSpc>
                <a:spcPct val="100000"/>
              </a:lnSpc>
              <a:spcBef>
                <a:spcPts val="140"/>
              </a:spcBef>
            </a:pPr>
            <a:r>
              <a:rPr sz="1200" spc="-50" dirty="0">
                <a:latin typeface="Times New Roman"/>
                <a:cs typeface="Times New Roman"/>
              </a:rPr>
              <a:t>Возникновению депрессивной </a:t>
            </a:r>
            <a:r>
              <a:rPr sz="1200" spc="-40" dirty="0">
                <a:latin typeface="Times New Roman"/>
                <a:cs typeface="Times New Roman"/>
              </a:rPr>
              <a:t>фазы </a:t>
            </a:r>
            <a:r>
              <a:rPr sz="1200" spc="-50" dirty="0">
                <a:latin typeface="Times New Roman"/>
                <a:cs typeface="Times New Roman"/>
              </a:rPr>
              <a:t>нередко предшествуют нарушения </a:t>
            </a:r>
            <a:r>
              <a:rPr sz="1200" spc="-45" dirty="0">
                <a:latin typeface="Times New Roman"/>
                <a:cs typeface="Times New Roman"/>
              </a:rPr>
              <a:t>сна,</a:t>
            </a:r>
            <a:r>
              <a:rPr sz="1200" spc="165" dirty="0">
                <a:latin typeface="Times New Roman"/>
                <a:cs typeface="Times New Roman"/>
              </a:rPr>
              <a:t> </a:t>
            </a:r>
            <a:r>
              <a:rPr sz="1200" spc="-50" dirty="0">
                <a:latin typeface="Times New Roman"/>
                <a:cs typeface="Times New Roman"/>
              </a:rPr>
              <a:t>аппетита,</a:t>
            </a:r>
            <a:endParaRPr sz="1200">
              <a:latin typeface="Times New Roman"/>
              <a:cs typeface="Times New Roman"/>
            </a:endParaRPr>
          </a:p>
          <a:p>
            <a:pPr marL="12700" marR="5080" algn="just">
              <a:lnSpc>
                <a:spcPct val="110000"/>
              </a:lnSpc>
              <a:spcBef>
                <a:spcPts val="5"/>
              </a:spcBef>
            </a:pPr>
            <a:r>
              <a:rPr sz="1200" spc="-50" dirty="0">
                <a:latin typeface="Times New Roman"/>
                <a:cs typeface="Times New Roman"/>
              </a:rPr>
              <a:t>неприятные</a:t>
            </a:r>
            <a:r>
              <a:rPr sz="1200" spc="-80" dirty="0">
                <a:latin typeface="Times New Roman"/>
                <a:cs typeface="Times New Roman"/>
              </a:rPr>
              <a:t> </a:t>
            </a:r>
            <a:r>
              <a:rPr sz="1200" spc="-50" dirty="0">
                <a:latin typeface="Times New Roman"/>
                <a:cs typeface="Times New Roman"/>
              </a:rPr>
              <a:t>ощущения</a:t>
            </a:r>
            <a:r>
              <a:rPr sz="1200" spc="-90" dirty="0">
                <a:latin typeface="Times New Roman"/>
                <a:cs typeface="Times New Roman"/>
              </a:rPr>
              <a:t> </a:t>
            </a:r>
            <a:r>
              <a:rPr sz="1200" dirty="0">
                <a:latin typeface="Times New Roman"/>
                <a:cs typeface="Times New Roman"/>
              </a:rPr>
              <a:t>в</a:t>
            </a:r>
            <a:r>
              <a:rPr sz="1200" spc="-95" dirty="0">
                <a:latin typeface="Times New Roman"/>
                <a:cs typeface="Times New Roman"/>
              </a:rPr>
              <a:t> </a:t>
            </a:r>
            <a:r>
              <a:rPr sz="1200" spc="-50" dirty="0">
                <a:latin typeface="Times New Roman"/>
                <a:cs typeface="Times New Roman"/>
              </a:rPr>
              <a:t>области</a:t>
            </a:r>
            <a:r>
              <a:rPr sz="1200" spc="-90" dirty="0">
                <a:latin typeface="Times New Roman"/>
                <a:cs typeface="Times New Roman"/>
              </a:rPr>
              <a:t> </a:t>
            </a:r>
            <a:r>
              <a:rPr sz="1200" spc="-50" dirty="0">
                <a:latin typeface="Times New Roman"/>
                <a:cs typeface="Times New Roman"/>
              </a:rPr>
              <a:t>сердца,</a:t>
            </a:r>
            <a:r>
              <a:rPr sz="1200" spc="-80" dirty="0">
                <a:latin typeface="Times New Roman"/>
                <a:cs typeface="Times New Roman"/>
              </a:rPr>
              <a:t> </a:t>
            </a:r>
            <a:r>
              <a:rPr sz="1200" spc="-50" dirty="0">
                <a:latin typeface="Times New Roman"/>
                <a:cs typeface="Times New Roman"/>
              </a:rPr>
              <a:t>сердцебиения,</a:t>
            </a:r>
            <a:r>
              <a:rPr sz="1200" spc="-80" dirty="0">
                <a:latin typeface="Times New Roman"/>
                <a:cs typeface="Times New Roman"/>
              </a:rPr>
              <a:t> </a:t>
            </a:r>
            <a:r>
              <a:rPr sz="1200" spc="-50" dirty="0">
                <a:latin typeface="Times New Roman"/>
                <a:cs typeface="Times New Roman"/>
              </a:rPr>
              <a:t>сухость</a:t>
            </a:r>
            <a:r>
              <a:rPr sz="1200" spc="-95" dirty="0">
                <a:latin typeface="Times New Roman"/>
                <a:cs typeface="Times New Roman"/>
              </a:rPr>
              <a:t> </a:t>
            </a:r>
            <a:r>
              <a:rPr sz="1200" spc="-25" dirty="0">
                <a:latin typeface="Times New Roman"/>
                <a:cs typeface="Times New Roman"/>
              </a:rPr>
              <a:t>во</a:t>
            </a:r>
            <a:r>
              <a:rPr sz="1200" spc="-100" dirty="0">
                <a:latin typeface="Times New Roman"/>
                <a:cs typeface="Times New Roman"/>
              </a:rPr>
              <a:t> </a:t>
            </a:r>
            <a:r>
              <a:rPr sz="1200" spc="-45" dirty="0">
                <a:latin typeface="Times New Roman"/>
                <a:cs typeface="Times New Roman"/>
              </a:rPr>
              <a:t>рту,</a:t>
            </a:r>
            <a:r>
              <a:rPr sz="1200" spc="-100" dirty="0">
                <a:latin typeface="Times New Roman"/>
                <a:cs typeface="Times New Roman"/>
              </a:rPr>
              <a:t> </a:t>
            </a:r>
            <a:r>
              <a:rPr sz="1200" spc="-50" dirty="0">
                <a:latin typeface="Times New Roman"/>
                <a:cs typeface="Times New Roman"/>
              </a:rPr>
              <a:t>запоры,</a:t>
            </a:r>
            <a:r>
              <a:rPr sz="1200" spc="-80" dirty="0">
                <a:latin typeface="Times New Roman"/>
                <a:cs typeface="Times New Roman"/>
              </a:rPr>
              <a:t> </a:t>
            </a:r>
            <a:r>
              <a:rPr sz="1200" spc="-50" dirty="0">
                <a:latin typeface="Times New Roman"/>
                <a:cs typeface="Times New Roman"/>
              </a:rPr>
              <a:t>задержка</a:t>
            </a:r>
            <a:r>
              <a:rPr sz="1200" spc="-90" dirty="0">
                <a:latin typeface="Times New Roman"/>
                <a:cs typeface="Times New Roman"/>
              </a:rPr>
              <a:t> </a:t>
            </a:r>
            <a:r>
              <a:rPr sz="1200" spc="-50" dirty="0">
                <a:latin typeface="Times New Roman"/>
                <a:cs typeface="Times New Roman"/>
              </a:rPr>
              <a:t>месячных  </a:t>
            </a:r>
            <a:r>
              <a:rPr sz="1200" dirty="0">
                <a:latin typeface="Times New Roman"/>
                <a:cs typeface="Times New Roman"/>
              </a:rPr>
              <a:t>у </a:t>
            </a:r>
            <a:r>
              <a:rPr sz="1200" spc="-50" dirty="0">
                <a:latin typeface="Times New Roman"/>
                <a:cs typeface="Times New Roman"/>
              </a:rPr>
              <a:t>женщин. </a:t>
            </a:r>
            <a:r>
              <a:rPr sz="1200" spc="-45" dirty="0">
                <a:latin typeface="Times New Roman"/>
                <a:cs typeface="Times New Roman"/>
              </a:rPr>
              <a:t>Такое </a:t>
            </a:r>
            <a:r>
              <a:rPr sz="1200" spc="-50" dirty="0">
                <a:latin typeface="Times New Roman"/>
                <a:cs typeface="Times New Roman"/>
              </a:rPr>
              <a:t>состояние ошибочно расценивается </a:t>
            </a:r>
            <a:r>
              <a:rPr sz="1200" spc="-40" dirty="0">
                <a:latin typeface="Times New Roman"/>
                <a:cs typeface="Times New Roman"/>
              </a:rPr>
              <a:t>как </a:t>
            </a:r>
            <a:r>
              <a:rPr sz="1200" spc="-50" dirty="0">
                <a:latin typeface="Times New Roman"/>
                <a:cs typeface="Times New Roman"/>
              </a:rPr>
              <a:t>соматическое заболевание </a:t>
            </a:r>
            <a:r>
              <a:rPr sz="1200" dirty="0">
                <a:latin typeface="Times New Roman"/>
                <a:cs typeface="Times New Roman"/>
              </a:rPr>
              <a:t>—  </a:t>
            </a:r>
            <a:r>
              <a:rPr sz="1200" spc="-50" dirty="0">
                <a:latin typeface="Times New Roman"/>
                <a:cs typeface="Times New Roman"/>
              </a:rPr>
              <a:t>функциональное нарушение сердечнососудистой системы </a:t>
            </a:r>
            <a:r>
              <a:rPr sz="1200" dirty="0">
                <a:latin typeface="Times New Roman"/>
                <a:cs typeface="Times New Roman"/>
              </a:rPr>
              <a:t>и </a:t>
            </a:r>
            <a:r>
              <a:rPr sz="1200" spc="-45" dirty="0">
                <a:latin typeface="Times New Roman"/>
                <a:cs typeface="Times New Roman"/>
              </a:rPr>
              <a:t>т.д. </a:t>
            </a:r>
            <a:r>
              <a:rPr sz="1200" dirty="0">
                <a:latin typeface="Times New Roman"/>
                <a:cs typeface="Times New Roman"/>
              </a:rPr>
              <a:t>В </a:t>
            </a:r>
            <a:r>
              <a:rPr sz="1200" spc="-45" dirty="0">
                <a:latin typeface="Times New Roman"/>
                <a:cs typeface="Times New Roman"/>
              </a:rPr>
              <a:t>лёгких </a:t>
            </a:r>
            <a:r>
              <a:rPr sz="1200" spc="-50" dirty="0">
                <a:latin typeface="Times New Roman"/>
                <a:cs typeface="Times New Roman"/>
              </a:rPr>
              <a:t>случаях эмоциональные  нарушения проявляются </a:t>
            </a:r>
            <a:r>
              <a:rPr sz="1200" dirty="0">
                <a:latin typeface="Times New Roman"/>
                <a:cs typeface="Times New Roman"/>
              </a:rPr>
              <a:t>в </a:t>
            </a:r>
            <a:r>
              <a:rPr sz="1200" spc="-50" dirty="0">
                <a:latin typeface="Times New Roman"/>
                <a:cs typeface="Times New Roman"/>
              </a:rPr>
              <a:t>подавленном настроении, которое </a:t>
            </a:r>
            <a:r>
              <a:rPr sz="1200" spc="-55" dirty="0">
                <a:latin typeface="Times New Roman"/>
                <a:cs typeface="Times New Roman"/>
              </a:rPr>
              <a:t>сопровождается </a:t>
            </a:r>
            <a:r>
              <a:rPr sz="1200" spc="-50" dirty="0">
                <a:latin typeface="Times New Roman"/>
                <a:cs typeface="Times New Roman"/>
              </a:rPr>
              <a:t>склонностью </a:t>
            </a:r>
            <a:r>
              <a:rPr sz="1200" dirty="0">
                <a:latin typeface="Times New Roman"/>
                <a:cs typeface="Times New Roman"/>
              </a:rPr>
              <a:t>к  </a:t>
            </a:r>
            <a:r>
              <a:rPr sz="1200" spc="-50" dirty="0">
                <a:latin typeface="Times New Roman"/>
                <a:cs typeface="Times New Roman"/>
              </a:rPr>
              <a:t>сомнениям, </a:t>
            </a:r>
            <a:r>
              <a:rPr sz="1200" spc="-55" dirty="0">
                <a:latin typeface="Times New Roman"/>
                <a:cs typeface="Times New Roman"/>
              </a:rPr>
              <a:t>неуверенностью </a:t>
            </a:r>
            <a:r>
              <a:rPr sz="1200" dirty="0">
                <a:latin typeface="Times New Roman"/>
                <a:cs typeface="Times New Roman"/>
              </a:rPr>
              <a:t>в </a:t>
            </a:r>
            <a:r>
              <a:rPr sz="1200" spc="-45" dirty="0">
                <a:latin typeface="Times New Roman"/>
                <a:cs typeface="Times New Roman"/>
              </a:rPr>
              <a:t>своем </a:t>
            </a:r>
            <a:r>
              <a:rPr sz="1200" spc="-50" dirty="0">
                <a:latin typeface="Times New Roman"/>
                <a:cs typeface="Times New Roman"/>
              </a:rPr>
              <a:t>будущем, </a:t>
            </a:r>
            <a:r>
              <a:rPr sz="1200" spc="-45" dirty="0">
                <a:latin typeface="Times New Roman"/>
                <a:cs typeface="Times New Roman"/>
              </a:rPr>
              <a:t>плохим </a:t>
            </a:r>
            <a:r>
              <a:rPr sz="1200" spc="-50" dirty="0">
                <a:latin typeface="Times New Roman"/>
                <a:cs typeface="Times New Roman"/>
              </a:rPr>
              <a:t>самочувствием, психической </a:t>
            </a:r>
            <a:r>
              <a:rPr sz="1200" dirty="0">
                <a:latin typeface="Times New Roman"/>
                <a:cs typeface="Times New Roman"/>
              </a:rPr>
              <a:t>и </a:t>
            </a:r>
            <a:r>
              <a:rPr sz="1200" spc="-50" dirty="0">
                <a:latin typeface="Times New Roman"/>
                <a:cs typeface="Times New Roman"/>
              </a:rPr>
              <a:t>физической  утомляемостью.</a:t>
            </a:r>
            <a:endParaRPr sz="1200">
              <a:latin typeface="Times New Roman"/>
              <a:cs typeface="Times New Roman"/>
            </a:endParaRPr>
          </a:p>
          <a:p>
            <a:pPr marL="25400" marR="17145" indent="359410" algn="just">
              <a:lnSpc>
                <a:spcPct val="110100"/>
              </a:lnSpc>
              <a:spcBef>
                <a:spcPts val="5"/>
              </a:spcBef>
            </a:pPr>
            <a:r>
              <a:rPr sz="1200" dirty="0">
                <a:latin typeface="Times New Roman"/>
                <a:cs typeface="Times New Roman"/>
              </a:rPr>
              <a:t>В </a:t>
            </a:r>
            <a:r>
              <a:rPr sz="1200" spc="-45" dirty="0">
                <a:latin typeface="Times New Roman"/>
                <a:cs typeface="Times New Roman"/>
              </a:rPr>
              <a:t>тяжелых </a:t>
            </a:r>
            <a:r>
              <a:rPr sz="1200" spc="-50" dirty="0">
                <a:latin typeface="Times New Roman"/>
                <a:cs typeface="Times New Roman"/>
              </a:rPr>
              <a:t>случаях нарастает мучительное переживание тоски, несравнимое </a:t>
            </a:r>
            <a:r>
              <a:rPr sz="1200" dirty="0">
                <a:latin typeface="Times New Roman"/>
                <a:cs typeface="Times New Roman"/>
              </a:rPr>
              <a:t>с </a:t>
            </a:r>
            <a:r>
              <a:rPr sz="1200" spc="-50" dirty="0">
                <a:latin typeface="Times New Roman"/>
                <a:cs typeface="Times New Roman"/>
              </a:rPr>
              <a:t>житейским  </a:t>
            </a:r>
            <a:r>
              <a:rPr sz="1200" spc="-45" dirty="0">
                <a:latin typeface="Times New Roman"/>
                <a:cs typeface="Times New Roman"/>
              </a:rPr>
              <a:t>горем. </a:t>
            </a:r>
            <a:r>
              <a:rPr sz="1200" spc="-50" dirty="0">
                <a:latin typeface="Times New Roman"/>
                <a:cs typeface="Times New Roman"/>
              </a:rPr>
              <a:t>Никакие радостные события </a:t>
            </a:r>
            <a:r>
              <a:rPr sz="1200" spc="-30" dirty="0">
                <a:latin typeface="Times New Roman"/>
                <a:cs typeface="Times New Roman"/>
              </a:rPr>
              <a:t>не </a:t>
            </a:r>
            <a:r>
              <a:rPr sz="1200" spc="-45" dirty="0">
                <a:latin typeface="Times New Roman"/>
                <a:cs typeface="Times New Roman"/>
              </a:rPr>
              <a:t>могут </a:t>
            </a:r>
            <a:r>
              <a:rPr sz="1200" spc="-50" dirty="0">
                <a:latin typeface="Times New Roman"/>
                <a:cs typeface="Times New Roman"/>
              </a:rPr>
              <a:t>вывести </a:t>
            </a:r>
            <a:r>
              <a:rPr sz="1200" spc="-30" dirty="0">
                <a:latin typeface="Times New Roman"/>
                <a:cs typeface="Times New Roman"/>
              </a:rPr>
              <a:t>из </a:t>
            </a:r>
            <a:r>
              <a:rPr sz="1200" spc="-45" dirty="0">
                <a:latin typeface="Times New Roman"/>
                <a:cs typeface="Times New Roman"/>
              </a:rPr>
              <a:t>этого </a:t>
            </a:r>
            <a:r>
              <a:rPr sz="1200" spc="-50" dirty="0">
                <a:latin typeface="Times New Roman"/>
                <a:cs typeface="Times New Roman"/>
              </a:rPr>
              <a:t>состояния. Наиболее тяжёлой  </a:t>
            </a:r>
            <a:r>
              <a:rPr sz="1200" spc="-45" dirty="0">
                <a:latin typeface="Times New Roman"/>
                <a:cs typeface="Times New Roman"/>
              </a:rPr>
              <a:t>формой </a:t>
            </a:r>
            <a:r>
              <a:rPr sz="1200" spc="-50" dirty="0">
                <a:latin typeface="Times New Roman"/>
                <a:cs typeface="Times New Roman"/>
              </a:rPr>
              <a:t>проявления аффекта </a:t>
            </a:r>
            <a:r>
              <a:rPr sz="1200" spc="-45" dirty="0">
                <a:latin typeface="Times New Roman"/>
                <a:cs typeface="Times New Roman"/>
              </a:rPr>
              <a:t>тоски </a:t>
            </a:r>
            <a:r>
              <a:rPr sz="1200" spc="-50" dirty="0">
                <a:latin typeface="Times New Roman"/>
                <a:cs typeface="Times New Roman"/>
              </a:rPr>
              <a:t>является состояние, получившее название "взрыв тоски" </a:t>
            </a:r>
            <a:r>
              <a:rPr sz="1200" dirty="0">
                <a:latin typeface="Times New Roman"/>
                <a:cs typeface="Times New Roman"/>
              </a:rPr>
              <a:t>– </a:t>
            </a:r>
            <a:r>
              <a:rPr sz="1200" spc="-5" dirty="0">
                <a:latin typeface="Times New Roman"/>
                <a:cs typeface="Times New Roman"/>
              </a:rPr>
              <a:t>rap-  tus melancholicus, </a:t>
            </a:r>
            <a:r>
              <a:rPr sz="1200" spc="-50" dirty="0">
                <a:latin typeface="Times New Roman"/>
                <a:cs typeface="Times New Roman"/>
              </a:rPr>
              <a:t>которое проявляется </a:t>
            </a:r>
            <a:r>
              <a:rPr sz="1200" spc="-25" dirty="0">
                <a:latin typeface="Times New Roman"/>
                <a:cs typeface="Times New Roman"/>
              </a:rPr>
              <a:t>во </a:t>
            </a:r>
            <a:r>
              <a:rPr sz="1200" spc="-50" dirty="0">
                <a:latin typeface="Times New Roman"/>
                <a:cs typeface="Times New Roman"/>
              </a:rPr>
              <a:t>внезапном </a:t>
            </a:r>
            <a:r>
              <a:rPr sz="1200" spc="-45" dirty="0">
                <a:latin typeface="Times New Roman"/>
                <a:cs typeface="Times New Roman"/>
              </a:rPr>
              <a:t>взрыве </a:t>
            </a:r>
            <a:r>
              <a:rPr sz="1200" spc="-50" dirty="0">
                <a:latin typeface="Times New Roman"/>
                <a:cs typeface="Times New Roman"/>
              </a:rPr>
              <a:t>отчаяния </a:t>
            </a:r>
            <a:r>
              <a:rPr sz="1200" dirty="0">
                <a:latin typeface="Times New Roman"/>
                <a:cs typeface="Times New Roman"/>
              </a:rPr>
              <a:t>с </a:t>
            </a:r>
            <a:r>
              <a:rPr sz="1200" spc="-50" dirty="0">
                <a:latin typeface="Times New Roman"/>
                <a:cs typeface="Times New Roman"/>
              </a:rPr>
              <a:t>возбуждением,  рыданиями,</a:t>
            </a:r>
            <a:r>
              <a:rPr sz="1200" spc="-85" dirty="0">
                <a:latin typeface="Times New Roman"/>
                <a:cs typeface="Times New Roman"/>
              </a:rPr>
              <a:t> </a:t>
            </a:r>
            <a:r>
              <a:rPr sz="1200" spc="-50" dirty="0">
                <a:latin typeface="Times New Roman"/>
                <a:cs typeface="Times New Roman"/>
              </a:rPr>
              <a:t>стонами,</a:t>
            </a:r>
            <a:r>
              <a:rPr sz="1200" spc="-90" dirty="0">
                <a:latin typeface="Times New Roman"/>
                <a:cs typeface="Times New Roman"/>
              </a:rPr>
              <a:t> </a:t>
            </a:r>
            <a:r>
              <a:rPr sz="1200" spc="-50" dirty="0">
                <a:latin typeface="Times New Roman"/>
                <a:cs typeface="Times New Roman"/>
              </a:rPr>
              <a:t>стремлением</a:t>
            </a:r>
            <a:r>
              <a:rPr sz="1200" spc="-85" dirty="0">
                <a:latin typeface="Times New Roman"/>
                <a:cs typeface="Times New Roman"/>
              </a:rPr>
              <a:t> </a:t>
            </a:r>
            <a:r>
              <a:rPr sz="1200" spc="-50" dirty="0">
                <a:latin typeface="Times New Roman"/>
                <a:cs typeface="Times New Roman"/>
              </a:rPr>
              <a:t>нанести</a:t>
            </a:r>
            <a:r>
              <a:rPr sz="1200" spc="-85" dirty="0">
                <a:latin typeface="Times New Roman"/>
                <a:cs typeface="Times New Roman"/>
              </a:rPr>
              <a:t> </a:t>
            </a:r>
            <a:r>
              <a:rPr sz="1200" spc="-45" dirty="0">
                <a:latin typeface="Times New Roman"/>
                <a:cs typeface="Times New Roman"/>
              </a:rPr>
              <a:t>себе</a:t>
            </a:r>
            <a:r>
              <a:rPr sz="1200" spc="-105" dirty="0">
                <a:latin typeface="Times New Roman"/>
                <a:cs typeface="Times New Roman"/>
              </a:rPr>
              <a:t> </a:t>
            </a:r>
            <a:r>
              <a:rPr sz="1200" spc="-50" dirty="0">
                <a:latin typeface="Times New Roman"/>
                <a:cs typeface="Times New Roman"/>
              </a:rPr>
              <a:t>повреждения,</a:t>
            </a:r>
            <a:r>
              <a:rPr sz="1200" spc="-90" dirty="0">
                <a:latin typeface="Times New Roman"/>
                <a:cs typeface="Times New Roman"/>
              </a:rPr>
              <a:t> </a:t>
            </a:r>
            <a:r>
              <a:rPr sz="1200" spc="-50" dirty="0">
                <a:latin typeface="Times New Roman"/>
                <a:cs typeface="Times New Roman"/>
              </a:rPr>
              <a:t>суицидальными</a:t>
            </a:r>
            <a:r>
              <a:rPr sz="1200" spc="-85" dirty="0">
                <a:latin typeface="Times New Roman"/>
                <a:cs typeface="Times New Roman"/>
              </a:rPr>
              <a:t> </a:t>
            </a:r>
            <a:r>
              <a:rPr sz="1200" spc="-50" dirty="0">
                <a:latin typeface="Times New Roman"/>
                <a:cs typeface="Times New Roman"/>
              </a:rPr>
              <a:t>попытками.</a:t>
            </a:r>
            <a:endParaRPr sz="1200">
              <a:latin typeface="Times New Roman"/>
              <a:cs typeface="Times New Roman"/>
            </a:endParaRPr>
          </a:p>
          <a:p>
            <a:pPr marL="25400" indent="359410" algn="just">
              <a:lnSpc>
                <a:spcPct val="100000"/>
              </a:lnSpc>
              <a:spcBef>
                <a:spcPts val="140"/>
              </a:spcBef>
            </a:pPr>
            <a:r>
              <a:rPr sz="1200" spc="-45" dirty="0">
                <a:latin typeface="Times New Roman"/>
                <a:cs typeface="Times New Roman"/>
              </a:rPr>
              <a:t>Обычно </a:t>
            </a:r>
            <a:r>
              <a:rPr sz="1200" spc="-50" dirty="0">
                <a:latin typeface="Times New Roman"/>
                <a:cs typeface="Times New Roman"/>
              </a:rPr>
              <a:t>наблюдаются достаточно четкие суточные колебания </a:t>
            </a:r>
            <a:r>
              <a:rPr sz="1200" dirty="0">
                <a:latin typeface="Times New Roman"/>
                <a:cs typeface="Times New Roman"/>
              </a:rPr>
              <a:t>в</a:t>
            </a:r>
            <a:r>
              <a:rPr sz="1200" spc="290" dirty="0">
                <a:latin typeface="Times New Roman"/>
                <a:cs typeface="Times New Roman"/>
              </a:rPr>
              <a:t> </a:t>
            </a:r>
            <a:r>
              <a:rPr sz="1200" spc="-50" dirty="0">
                <a:latin typeface="Times New Roman"/>
                <a:cs typeface="Times New Roman"/>
              </a:rPr>
              <a:t>выраженности</a:t>
            </a:r>
            <a:endParaRPr sz="1200">
              <a:latin typeface="Times New Roman"/>
              <a:cs typeface="Times New Roman"/>
            </a:endParaRPr>
          </a:p>
          <a:p>
            <a:pPr marL="25400" marR="21590" algn="just">
              <a:lnSpc>
                <a:spcPct val="110100"/>
              </a:lnSpc>
              <a:spcBef>
                <a:spcPts val="5"/>
              </a:spcBef>
            </a:pPr>
            <a:r>
              <a:rPr sz="1200" spc="-50" dirty="0">
                <a:latin typeface="Times New Roman"/>
                <a:cs typeface="Times New Roman"/>
              </a:rPr>
              <a:t>депрессивных переживаний. Больные испытывают </a:t>
            </a:r>
            <a:r>
              <a:rPr sz="1200" spc="-45" dirty="0">
                <a:latin typeface="Times New Roman"/>
                <a:cs typeface="Times New Roman"/>
              </a:rPr>
              <a:t>тоску </a:t>
            </a:r>
            <a:r>
              <a:rPr sz="1200" dirty="0">
                <a:latin typeface="Times New Roman"/>
                <a:cs typeface="Times New Roman"/>
              </a:rPr>
              <a:t>и </a:t>
            </a:r>
            <a:r>
              <a:rPr sz="1200" spc="-50" dirty="0">
                <a:latin typeface="Times New Roman"/>
                <a:cs typeface="Times New Roman"/>
              </a:rPr>
              <a:t>тревогу </a:t>
            </a:r>
            <a:r>
              <a:rPr sz="1200" dirty="0">
                <a:latin typeface="Times New Roman"/>
                <a:cs typeface="Times New Roman"/>
              </a:rPr>
              <a:t>в </a:t>
            </a:r>
            <a:r>
              <a:rPr sz="1200" spc="-50" dirty="0">
                <a:latin typeface="Times New Roman"/>
                <a:cs typeface="Times New Roman"/>
              </a:rPr>
              <a:t>ранние утренние </a:t>
            </a:r>
            <a:r>
              <a:rPr sz="1200" spc="-45" dirty="0">
                <a:latin typeface="Times New Roman"/>
                <a:cs typeface="Times New Roman"/>
              </a:rPr>
              <a:t>часы, </a:t>
            </a:r>
            <a:r>
              <a:rPr sz="1200" dirty="0">
                <a:latin typeface="Times New Roman"/>
                <a:cs typeface="Times New Roman"/>
              </a:rPr>
              <a:t>к  </a:t>
            </a:r>
            <a:r>
              <a:rPr sz="1200" spc="-45" dirty="0">
                <a:latin typeface="Times New Roman"/>
                <a:cs typeface="Times New Roman"/>
              </a:rPr>
              <a:t>вечеру </a:t>
            </a:r>
            <a:r>
              <a:rPr sz="1200" spc="-50" dirty="0">
                <a:latin typeface="Times New Roman"/>
                <a:cs typeface="Times New Roman"/>
              </a:rPr>
              <a:t>состояние несколько улучшается, </a:t>
            </a:r>
            <a:r>
              <a:rPr sz="1200" spc="-40" dirty="0">
                <a:latin typeface="Times New Roman"/>
                <a:cs typeface="Times New Roman"/>
              </a:rPr>
              <a:t>сами </a:t>
            </a:r>
            <a:r>
              <a:rPr sz="1200" spc="-45" dirty="0">
                <a:latin typeface="Times New Roman"/>
                <a:cs typeface="Times New Roman"/>
              </a:rPr>
              <a:t>больные часто </a:t>
            </a:r>
            <a:r>
              <a:rPr sz="1200" spc="-50" dirty="0">
                <a:latin typeface="Times New Roman"/>
                <a:cs typeface="Times New Roman"/>
              </a:rPr>
              <a:t>говорят, </a:t>
            </a:r>
            <a:r>
              <a:rPr sz="1200" spc="-40" dirty="0">
                <a:latin typeface="Times New Roman"/>
                <a:cs typeface="Times New Roman"/>
              </a:rPr>
              <a:t>что </a:t>
            </a:r>
            <a:r>
              <a:rPr sz="1200" dirty="0">
                <a:latin typeface="Times New Roman"/>
                <a:cs typeface="Times New Roman"/>
              </a:rPr>
              <a:t>к </a:t>
            </a:r>
            <a:r>
              <a:rPr sz="1200" spc="-45" dirty="0">
                <a:latin typeface="Times New Roman"/>
                <a:cs typeface="Times New Roman"/>
              </a:rPr>
              <a:t>вечеру "тоска </a:t>
            </a:r>
            <a:r>
              <a:rPr sz="1200" spc="-40" dirty="0">
                <a:latin typeface="Times New Roman"/>
                <a:cs typeface="Times New Roman"/>
              </a:rPr>
              <a:t>как </a:t>
            </a:r>
            <a:r>
              <a:rPr sz="1200" spc="-30" dirty="0">
                <a:latin typeface="Times New Roman"/>
                <a:cs typeface="Times New Roman"/>
              </a:rPr>
              <a:t>бы  </a:t>
            </a:r>
            <a:r>
              <a:rPr sz="1200" spc="-50" dirty="0">
                <a:latin typeface="Times New Roman"/>
                <a:cs typeface="Times New Roman"/>
              </a:rPr>
              <a:t>отпускает".</a:t>
            </a:r>
            <a:endParaRPr sz="1200">
              <a:latin typeface="Times New Roman"/>
              <a:cs typeface="Times New Roman"/>
            </a:endParaRPr>
          </a:p>
          <a:p>
            <a:pPr marL="25400" indent="359410" algn="just">
              <a:lnSpc>
                <a:spcPct val="100000"/>
              </a:lnSpc>
              <a:spcBef>
                <a:spcPts val="140"/>
              </a:spcBef>
            </a:pPr>
            <a:r>
              <a:rPr sz="1200" spc="-50" dirty="0">
                <a:latin typeface="Times New Roman"/>
                <a:cs typeface="Times New Roman"/>
              </a:rPr>
              <a:t>Внешний </a:t>
            </a:r>
            <a:r>
              <a:rPr sz="1200" spc="-35" dirty="0">
                <a:latin typeface="Times New Roman"/>
                <a:cs typeface="Times New Roman"/>
              </a:rPr>
              <a:t>вид </a:t>
            </a:r>
            <a:r>
              <a:rPr sz="1200" spc="-45" dirty="0">
                <a:latin typeface="Times New Roman"/>
                <a:cs typeface="Times New Roman"/>
              </a:rPr>
              <a:t>больных </a:t>
            </a:r>
            <a:r>
              <a:rPr sz="1200" spc="-50" dirty="0">
                <a:latin typeface="Times New Roman"/>
                <a:cs typeface="Times New Roman"/>
              </a:rPr>
              <a:t>соответствует </a:t>
            </a:r>
            <a:r>
              <a:rPr sz="1200" spc="-30" dirty="0">
                <a:latin typeface="Times New Roman"/>
                <a:cs typeface="Times New Roman"/>
              </a:rPr>
              <a:t>их </a:t>
            </a:r>
            <a:r>
              <a:rPr sz="1200" spc="-50" dirty="0">
                <a:latin typeface="Times New Roman"/>
                <a:cs typeface="Times New Roman"/>
              </a:rPr>
              <a:t>аффективным переживаниям: </a:t>
            </a:r>
            <a:r>
              <a:rPr sz="1200" spc="-45" dirty="0">
                <a:latin typeface="Times New Roman"/>
                <a:cs typeface="Times New Roman"/>
              </a:rPr>
              <a:t>мимика </a:t>
            </a:r>
            <a:r>
              <a:rPr sz="1200" dirty="0">
                <a:latin typeface="Times New Roman"/>
                <a:cs typeface="Times New Roman"/>
              </a:rPr>
              <a:t>и</a:t>
            </a:r>
            <a:r>
              <a:rPr sz="1200" spc="-165" dirty="0">
                <a:latin typeface="Times New Roman"/>
                <a:cs typeface="Times New Roman"/>
              </a:rPr>
              <a:t> </a:t>
            </a:r>
            <a:r>
              <a:rPr sz="1200" spc="-50" dirty="0">
                <a:latin typeface="Times New Roman"/>
                <a:cs typeface="Times New Roman"/>
              </a:rPr>
              <a:t>выражение</a:t>
            </a:r>
            <a:endParaRPr sz="1200">
              <a:latin typeface="Times New Roman"/>
              <a:cs typeface="Times New Roman"/>
            </a:endParaRPr>
          </a:p>
          <a:p>
            <a:pPr marL="25400" marR="19685" algn="just">
              <a:lnSpc>
                <a:spcPct val="110000"/>
              </a:lnSpc>
              <a:spcBef>
                <a:spcPts val="5"/>
              </a:spcBef>
            </a:pPr>
            <a:r>
              <a:rPr sz="1200" spc="-40" dirty="0">
                <a:latin typeface="Times New Roman"/>
                <a:cs typeface="Times New Roman"/>
              </a:rPr>
              <a:t>глаз </a:t>
            </a:r>
            <a:r>
              <a:rPr sz="1200" spc="-50" dirty="0">
                <a:latin typeface="Times New Roman"/>
                <a:cs typeface="Times New Roman"/>
              </a:rPr>
              <a:t>говорят </a:t>
            </a:r>
            <a:r>
              <a:rPr sz="1200" dirty="0">
                <a:latin typeface="Times New Roman"/>
                <a:cs typeface="Times New Roman"/>
              </a:rPr>
              <a:t>о </a:t>
            </a:r>
            <a:r>
              <a:rPr sz="1200" spc="-50" dirty="0">
                <a:latin typeface="Times New Roman"/>
                <a:cs typeface="Times New Roman"/>
              </a:rPr>
              <a:t>скорби </a:t>
            </a:r>
            <a:r>
              <a:rPr sz="1200" dirty="0">
                <a:latin typeface="Times New Roman"/>
                <a:cs typeface="Times New Roman"/>
              </a:rPr>
              <a:t>и </a:t>
            </a:r>
            <a:r>
              <a:rPr sz="1200" spc="-50" dirty="0">
                <a:latin typeface="Times New Roman"/>
                <a:cs typeface="Times New Roman"/>
              </a:rPr>
              <a:t>печали, </a:t>
            </a:r>
            <a:r>
              <a:rPr sz="1200" spc="-40" dirty="0">
                <a:latin typeface="Times New Roman"/>
                <a:cs typeface="Times New Roman"/>
              </a:rPr>
              <a:t>при </a:t>
            </a:r>
            <a:r>
              <a:rPr sz="1200" spc="-45" dirty="0">
                <a:latin typeface="Times New Roman"/>
                <a:cs typeface="Times New Roman"/>
              </a:rPr>
              <a:t>тяжелых </a:t>
            </a:r>
            <a:r>
              <a:rPr sz="1200" spc="-50" dirty="0">
                <a:latin typeface="Times New Roman"/>
                <a:cs typeface="Times New Roman"/>
              </a:rPr>
              <a:t>тоскливых состояниях </a:t>
            </a:r>
            <a:r>
              <a:rPr sz="1200" spc="-45" dirty="0">
                <a:latin typeface="Times New Roman"/>
                <a:cs typeface="Times New Roman"/>
              </a:rPr>
              <a:t>глаза </a:t>
            </a:r>
            <a:r>
              <a:rPr sz="1200" spc="-50" dirty="0">
                <a:latin typeface="Times New Roman"/>
                <a:cs typeface="Times New Roman"/>
              </a:rPr>
              <a:t>остаются сухими,  мигание редкое. Внутренняя </a:t>
            </a:r>
            <a:r>
              <a:rPr sz="1200" spc="-45" dirty="0">
                <a:latin typeface="Times New Roman"/>
                <a:cs typeface="Times New Roman"/>
              </a:rPr>
              <a:t>треть </a:t>
            </a:r>
            <a:r>
              <a:rPr sz="1200" spc="-40" dirty="0">
                <a:latin typeface="Times New Roman"/>
                <a:cs typeface="Times New Roman"/>
              </a:rPr>
              <a:t>века </a:t>
            </a:r>
            <a:r>
              <a:rPr sz="1200" spc="-50" dirty="0">
                <a:latin typeface="Times New Roman"/>
                <a:cs typeface="Times New Roman"/>
              </a:rPr>
              <a:t>вместо </a:t>
            </a:r>
            <a:r>
              <a:rPr sz="1200" spc="-45" dirty="0">
                <a:latin typeface="Times New Roman"/>
                <a:cs typeface="Times New Roman"/>
              </a:rPr>
              <a:t>дуги </a:t>
            </a:r>
            <a:r>
              <a:rPr sz="1200" spc="-50" dirty="0">
                <a:latin typeface="Times New Roman"/>
                <a:cs typeface="Times New Roman"/>
              </a:rPr>
              <a:t>образует угловатую складку </a:t>
            </a:r>
            <a:r>
              <a:rPr sz="1200" dirty="0">
                <a:latin typeface="Times New Roman"/>
                <a:cs typeface="Times New Roman"/>
              </a:rPr>
              <a:t>— </a:t>
            </a:r>
            <a:r>
              <a:rPr sz="1200" spc="-50" dirty="0">
                <a:latin typeface="Times New Roman"/>
                <a:cs typeface="Times New Roman"/>
              </a:rPr>
              <a:t>складку  Верагута. </a:t>
            </a:r>
            <a:r>
              <a:rPr sz="1200" spc="-45" dirty="0">
                <a:latin typeface="Times New Roman"/>
                <a:cs typeface="Times New Roman"/>
              </a:rPr>
              <a:t>Брови </a:t>
            </a:r>
            <a:r>
              <a:rPr sz="1200" spc="-50" dirty="0">
                <a:latin typeface="Times New Roman"/>
                <a:cs typeface="Times New Roman"/>
              </a:rPr>
              <a:t>сдвинуты, складки </a:t>
            </a:r>
            <a:r>
              <a:rPr sz="1200" spc="-30" dirty="0">
                <a:latin typeface="Times New Roman"/>
                <a:cs typeface="Times New Roman"/>
              </a:rPr>
              <a:t>на </a:t>
            </a:r>
            <a:r>
              <a:rPr sz="1200" spc="-35" dirty="0">
                <a:latin typeface="Times New Roman"/>
                <a:cs typeface="Times New Roman"/>
              </a:rPr>
              <a:t>лбу </a:t>
            </a:r>
            <a:r>
              <a:rPr sz="1200" spc="-30" dirty="0">
                <a:latin typeface="Times New Roman"/>
                <a:cs typeface="Times New Roman"/>
              </a:rPr>
              <a:t>от </a:t>
            </a:r>
            <a:r>
              <a:rPr sz="1200" spc="-50" dirty="0">
                <a:latin typeface="Times New Roman"/>
                <a:cs typeface="Times New Roman"/>
              </a:rPr>
              <a:t>постоянного сокращения </a:t>
            </a:r>
            <a:r>
              <a:rPr sz="1200" spc="-40" dirty="0">
                <a:latin typeface="Times New Roman"/>
                <a:cs typeface="Times New Roman"/>
              </a:rPr>
              <a:t>мышц </a:t>
            </a:r>
            <a:r>
              <a:rPr sz="1200" spc="-50" dirty="0">
                <a:latin typeface="Times New Roman"/>
                <a:cs typeface="Times New Roman"/>
              </a:rPr>
              <a:t>напоминают  греческую</a:t>
            </a:r>
            <a:r>
              <a:rPr sz="1200" spc="-65" dirty="0">
                <a:latin typeface="Times New Roman"/>
                <a:cs typeface="Times New Roman"/>
              </a:rPr>
              <a:t> </a:t>
            </a:r>
            <a:r>
              <a:rPr sz="1200" spc="-45" dirty="0">
                <a:latin typeface="Times New Roman"/>
                <a:cs typeface="Times New Roman"/>
              </a:rPr>
              <a:t>букву</a:t>
            </a:r>
            <a:r>
              <a:rPr sz="1200" spc="-75" dirty="0">
                <a:latin typeface="Times New Roman"/>
                <a:cs typeface="Times New Roman"/>
              </a:rPr>
              <a:t> </a:t>
            </a:r>
            <a:r>
              <a:rPr sz="1200" spc="-45" dirty="0">
                <a:latin typeface="Times New Roman"/>
                <a:cs typeface="Times New Roman"/>
              </a:rPr>
              <a:t>омегу,</a:t>
            </a:r>
            <a:r>
              <a:rPr sz="1200" spc="-65" dirty="0">
                <a:latin typeface="Times New Roman"/>
                <a:cs typeface="Times New Roman"/>
              </a:rPr>
              <a:t> </a:t>
            </a:r>
            <a:r>
              <a:rPr sz="1200" spc="-45" dirty="0">
                <a:latin typeface="Times New Roman"/>
                <a:cs typeface="Times New Roman"/>
              </a:rPr>
              <a:t>губы</a:t>
            </a:r>
            <a:r>
              <a:rPr sz="1200" spc="-75" dirty="0">
                <a:latin typeface="Times New Roman"/>
                <a:cs typeface="Times New Roman"/>
              </a:rPr>
              <a:t> </a:t>
            </a:r>
            <a:r>
              <a:rPr sz="1200" spc="-50" dirty="0">
                <a:latin typeface="Times New Roman"/>
                <a:cs typeface="Times New Roman"/>
              </a:rPr>
              <a:t>сухие,</a:t>
            </a:r>
            <a:r>
              <a:rPr sz="1200" spc="-75" dirty="0">
                <a:latin typeface="Times New Roman"/>
                <a:cs typeface="Times New Roman"/>
              </a:rPr>
              <a:t> </a:t>
            </a:r>
            <a:r>
              <a:rPr sz="1200" spc="-45" dirty="0">
                <a:latin typeface="Times New Roman"/>
                <a:cs typeface="Times New Roman"/>
              </a:rPr>
              <a:t>плотно</a:t>
            </a:r>
            <a:r>
              <a:rPr sz="1200" spc="-65" dirty="0">
                <a:latin typeface="Times New Roman"/>
                <a:cs typeface="Times New Roman"/>
              </a:rPr>
              <a:t> </a:t>
            </a:r>
            <a:r>
              <a:rPr sz="1200" spc="-50" dirty="0">
                <a:latin typeface="Times New Roman"/>
                <a:cs typeface="Times New Roman"/>
              </a:rPr>
              <a:t>сжатые,</a:t>
            </a:r>
            <a:r>
              <a:rPr sz="1200" spc="-65" dirty="0">
                <a:latin typeface="Times New Roman"/>
                <a:cs typeface="Times New Roman"/>
              </a:rPr>
              <a:t> </a:t>
            </a:r>
            <a:r>
              <a:rPr sz="1200" spc="-40" dirty="0">
                <a:latin typeface="Times New Roman"/>
                <a:cs typeface="Times New Roman"/>
              </a:rPr>
              <a:t>углы</a:t>
            </a:r>
            <a:r>
              <a:rPr sz="1200" spc="-75" dirty="0">
                <a:latin typeface="Times New Roman"/>
                <a:cs typeface="Times New Roman"/>
              </a:rPr>
              <a:t> </a:t>
            </a:r>
            <a:r>
              <a:rPr sz="1200" spc="-40" dirty="0">
                <a:latin typeface="Times New Roman"/>
                <a:cs typeface="Times New Roman"/>
              </a:rPr>
              <a:t>рта</a:t>
            </a:r>
            <a:r>
              <a:rPr sz="1200" spc="-80" dirty="0">
                <a:latin typeface="Times New Roman"/>
                <a:cs typeface="Times New Roman"/>
              </a:rPr>
              <a:t> </a:t>
            </a:r>
            <a:r>
              <a:rPr sz="1200" spc="-50" dirty="0">
                <a:latin typeface="Times New Roman"/>
                <a:cs typeface="Times New Roman"/>
              </a:rPr>
              <a:t>опущены,</a:t>
            </a:r>
            <a:r>
              <a:rPr sz="1200" spc="-65" dirty="0">
                <a:latin typeface="Times New Roman"/>
                <a:cs typeface="Times New Roman"/>
              </a:rPr>
              <a:t> </a:t>
            </a:r>
            <a:r>
              <a:rPr sz="1200" spc="-50" dirty="0">
                <a:latin typeface="Times New Roman"/>
                <a:cs typeface="Times New Roman"/>
              </a:rPr>
              <a:t>отмечается</a:t>
            </a:r>
            <a:r>
              <a:rPr sz="1200" spc="-60" dirty="0">
                <a:latin typeface="Times New Roman"/>
                <a:cs typeface="Times New Roman"/>
              </a:rPr>
              <a:t> </a:t>
            </a:r>
            <a:r>
              <a:rPr sz="1200" spc="-50" dirty="0">
                <a:latin typeface="Times New Roman"/>
                <a:cs typeface="Times New Roman"/>
              </a:rPr>
              <a:t>сухость</a:t>
            </a:r>
            <a:r>
              <a:rPr sz="1200" spc="-75" dirty="0">
                <a:latin typeface="Times New Roman"/>
                <a:cs typeface="Times New Roman"/>
              </a:rPr>
              <a:t> </a:t>
            </a:r>
            <a:r>
              <a:rPr sz="1200" spc="-25" dirty="0">
                <a:latin typeface="Times New Roman"/>
                <a:cs typeface="Times New Roman"/>
              </a:rPr>
              <a:t>во</a:t>
            </a:r>
            <a:r>
              <a:rPr sz="1200" spc="-75" dirty="0">
                <a:latin typeface="Times New Roman"/>
                <a:cs typeface="Times New Roman"/>
              </a:rPr>
              <a:t> </a:t>
            </a:r>
            <a:r>
              <a:rPr sz="1200" spc="-45" dirty="0">
                <a:latin typeface="Times New Roman"/>
                <a:cs typeface="Times New Roman"/>
              </a:rPr>
              <a:t>рту.  </a:t>
            </a:r>
            <a:r>
              <a:rPr sz="1200" spc="-50" dirty="0">
                <a:latin typeface="Times New Roman"/>
                <a:cs typeface="Times New Roman"/>
              </a:rPr>
              <a:t>Больные </a:t>
            </a:r>
            <a:r>
              <a:rPr sz="1200" spc="-45" dirty="0">
                <a:latin typeface="Times New Roman"/>
                <a:cs typeface="Times New Roman"/>
              </a:rPr>
              <a:t>сидят </a:t>
            </a:r>
            <a:r>
              <a:rPr sz="1200" dirty="0">
                <a:latin typeface="Times New Roman"/>
                <a:cs typeface="Times New Roman"/>
              </a:rPr>
              <a:t>в </a:t>
            </a:r>
            <a:r>
              <a:rPr sz="1200" spc="-50" dirty="0">
                <a:latin typeface="Times New Roman"/>
                <a:cs typeface="Times New Roman"/>
              </a:rPr>
              <a:t>согбенной </a:t>
            </a:r>
            <a:r>
              <a:rPr sz="1200" spc="-45" dirty="0">
                <a:latin typeface="Times New Roman"/>
                <a:cs typeface="Times New Roman"/>
              </a:rPr>
              <a:t>позе, </a:t>
            </a:r>
            <a:r>
              <a:rPr sz="1200" dirty="0">
                <a:latin typeface="Times New Roman"/>
                <a:cs typeface="Times New Roman"/>
              </a:rPr>
              <a:t>с </a:t>
            </a:r>
            <a:r>
              <a:rPr sz="1200" spc="-50" dirty="0">
                <a:latin typeface="Times New Roman"/>
                <a:cs typeface="Times New Roman"/>
              </a:rPr>
              <a:t>опущенной головой, прижатыми </a:t>
            </a:r>
            <a:r>
              <a:rPr sz="1200" dirty="0">
                <a:latin typeface="Times New Roman"/>
                <a:cs typeface="Times New Roman"/>
              </a:rPr>
              <a:t>к </a:t>
            </a:r>
            <a:r>
              <a:rPr sz="1200" spc="-50" dirty="0">
                <a:latin typeface="Times New Roman"/>
                <a:cs typeface="Times New Roman"/>
              </a:rPr>
              <a:t>туловищу руками,  сдвинутыми</a:t>
            </a:r>
            <a:r>
              <a:rPr sz="1200" spc="-100" dirty="0">
                <a:latin typeface="Times New Roman"/>
                <a:cs typeface="Times New Roman"/>
              </a:rPr>
              <a:t> </a:t>
            </a:r>
            <a:r>
              <a:rPr sz="1200" spc="-50" dirty="0">
                <a:latin typeface="Times New Roman"/>
                <a:cs typeface="Times New Roman"/>
              </a:rPr>
              <a:t>коленями.</a:t>
            </a:r>
            <a:endParaRPr sz="1200">
              <a:latin typeface="Times New Roman"/>
              <a:cs typeface="Times New Roman"/>
            </a:endParaRPr>
          </a:p>
          <a:p>
            <a:pPr marL="25400" marR="20955" indent="359410" algn="just">
              <a:lnSpc>
                <a:spcPct val="109700"/>
              </a:lnSpc>
              <a:spcBef>
                <a:spcPts val="10"/>
              </a:spcBef>
            </a:pPr>
            <a:r>
              <a:rPr sz="1200" spc="-50" dirty="0">
                <a:latin typeface="Times New Roman"/>
                <a:cs typeface="Times New Roman"/>
              </a:rPr>
              <a:t>Замедление</a:t>
            </a:r>
            <a:r>
              <a:rPr sz="1200" spc="-75" dirty="0">
                <a:latin typeface="Times New Roman"/>
                <a:cs typeface="Times New Roman"/>
              </a:rPr>
              <a:t> </a:t>
            </a:r>
            <a:r>
              <a:rPr sz="1200" spc="-50" dirty="0">
                <a:latin typeface="Times New Roman"/>
                <a:cs typeface="Times New Roman"/>
              </a:rPr>
              <a:t>мыслительных</a:t>
            </a:r>
            <a:r>
              <a:rPr sz="1200" spc="-80" dirty="0">
                <a:latin typeface="Times New Roman"/>
                <a:cs typeface="Times New Roman"/>
              </a:rPr>
              <a:t> </a:t>
            </a:r>
            <a:r>
              <a:rPr sz="1200" spc="-50" dirty="0">
                <a:latin typeface="Times New Roman"/>
                <a:cs typeface="Times New Roman"/>
              </a:rPr>
              <a:t>процессов</a:t>
            </a:r>
            <a:r>
              <a:rPr sz="1200" spc="-75" dirty="0">
                <a:latin typeface="Times New Roman"/>
                <a:cs typeface="Times New Roman"/>
              </a:rPr>
              <a:t> </a:t>
            </a:r>
            <a:r>
              <a:rPr sz="1200" spc="-50" dirty="0">
                <a:latin typeface="Times New Roman"/>
                <a:cs typeface="Times New Roman"/>
              </a:rPr>
              <a:t>выражается</a:t>
            </a:r>
            <a:r>
              <a:rPr sz="1200" spc="-75" dirty="0">
                <a:latin typeface="Times New Roman"/>
                <a:cs typeface="Times New Roman"/>
              </a:rPr>
              <a:t> </a:t>
            </a:r>
            <a:r>
              <a:rPr sz="1200" dirty="0">
                <a:latin typeface="Times New Roman"/>
                <a:cs typeface="Times New Roman"/>
              </a:rPr>
              <a:t>в</a:t>
            </a:r>
            <a:r>
              <a:rPr sz="1200" spc="-95" dirty="0">
                <a:latin typeface="Times New Roman"/>
                <a:cs typeface="Times New Roman"/>
              </a:rPr>
              <a:t> </a:t>
            </a:r>
            <a:r>
              <a:rPr sz="1200" spc="-40" dirty="0">
                <a:latin typeface="Times New Roman"/>
                <a:cs typeface="Times New Roman"/>
              </a:rPr>
              <a:t>том,</a:t>
            </a:r>
            <a:r>
              <a:rPr sz="1200" spc="-75" dirty="0">
                <a:latin typeface="Times New Roman"/>
                <a:cs typeface="Times New Roman"/>
              </a:rPr>
              <a:t> </a:t>
            </a:r>
            <a:r>
              <a:rPr sz="1200" spc="-40" dirty="0">
                <a:latin typeface="Times New Roman"/>
                <a:cs typeface="Times New Roman"/>
              </a:rPr>
              <a:t>что</a:t>
            </a:r>
            <a:r>
              <a:rPr sz="1200" spc="-80" dirty="0">
                <a:latin typeface="Times New Roman"/>
                <a:cs typeface="Times New Roman"/>
              </a:rPr>
              <a:t> </a:t>
            </a:r>
            <a:r>
              <a:rPr sz="1200" spc="-50" dirty="0">
                <a:latin typeface="Times New Roman"/>
                <a:cs typeface="Times New Roman"/>
              </a:rPr>
              <a:t>больные</a:t>
            </a:r>
            <a:r>
              <a:rPr sz="1200" spc="-90" dirty="0">
                <a:latin typeface="Times New Roman"/>
                <a:cs typeface="Times New Roman"/>
              </a:rPr>
              <a:t> </a:t>
            </a:r>
            <a:r>
              <a:rPr sz="1200" spc="-50" dirty="0">
                <a:latin typeface="Times New Roman"/>
                <a:cs typeface="Times New Roman"/>
              </a:rPr>
              <a:t>отвечают</a:t>
            </a:r>
            <a:r>
              <a:rPr sz="1200" spc="-85" dirty="0">
                <a:latin typeface="Times New Roman"/>
                <a:cs typeface="Times New Roman"/>
              </a:rPr>
              <a:t> </a:t>
            </a:r>
            <a:r>
              <a:rPr sz="1200" spc="-30" dirty="0">
                <a:latin typeface="Times New Roman"/>
                <a:cs typeface="Times New Roman"/>
              </a:rPr>
              <a:t>на</a:t>
            </a:r>
            <a:r>
              <a:rPr sz="1200" spc="-85" dirty="0">
                <a:latin typeface="Times New Roman"/>
                <a:cs typeface="Times New Roman"/>
              </a:rPr>
              <a:t> </a:t>
            </a:r>
            <a:r>
              <a:rPr sz="1200" spc="-50" dirty="0">
                <a:latin typeface="Times New Roman"/>
                <a:cs typeface="Times New Roman"/>
              </a:rPr>
              <a:t>вопросы</a:t>
            </a:r>
            <a:r>
              <a:rPr sz="1200" spc="-85" dirty="0">
                <a:latin typeface="Times New Roman"/>
                <a:cs typeface="Times New Roman"/>
              </a:rPr>
              <a:t> </a:t>
            </a:r>
            <a:r>
              <a:rPr sz="1200" dirty="0">
                <a:latin typeface="Times New Roman"/>
                <a:cs typeface="Times New Roman"/>
              </a:rPr>
              <a:t>с  </a:t>
            </a:r>
            <a:r>
              <a:rPr sz="1200" spc="-50" dirty="0">
                <a:latin typeface="Times New Roman"/>
                <a:cs typeface="Times New Roman"/>
              </a:rPr>
              <a:t>большой</a:t>
            </a:r>
            <a:r>
              <a:rPr sz="1200" spc="-15" dirty="0">
                <a:latin typeface="Times New Roman"/>
                <a:cs typeface="Times New Roman"/>
              </a:rPr>
              <a:t> </a:t>
            </a:r>
            <a:r>
              <a:rPr sz="1200" spc="-50" dirty="0">
                <a:latin typeface="Times New Roman"/>
                <a:cs typeface="Times New Roman"/>
              </a:rPr>
              <a:t>задержкой,</a:t>
            </a:r>
            <a:r>
              <a:rPr sz="1200" spc="5" dirty="0">
                <a:latin typeface="Times New Roman"/>
                <a:cs typeface="Times New Roman"/>
              </a:rPr>
              <a:t> </a:t>
            </a:r>
            <a:r>
              <a:rPr sz="1200" spc="-50" dirty="0">
                <a:latin typeface="Times New Roman"/>
                <a:cs typeface="Times New Roman"/>
              </a:rPr>
              <a:t>односложно,</a:t>
            </a:r>
            <a:r>
              <a:rPr sz="1200" spc="-5" dirty="0">
                <a:latin typeface="Times New Roman"/>
                <a:cs typeface="Times New Roman"/>
              </a:rPr>
              <a:t> </a:t>
            </a:r>
            <a:r>
              <a:rPr sz="1200" spc="-45" dirty="0">
                <a:latin typeface="Times New Roman"/>
                <a:cs typeface="Times New Roman"/>
              </a:rPr>
              <a:t>тихим</a:t>
            </a:r>
            <a:r>
              <a:rPr sz="1200" spc="-10" dirty="0">
                <a:latin typeface="Times New Roman"/>
                <a:cs typeface="Times New Roman"/>
              </a:rPr>
              <a:t> </a:t>
            </a:r>
            <a:r>
              <a:rPr sz="1200" spc="-50" dirty="0">
                <a:latin typeface="Times New Roman"/>
                <a:cs typeface="Times New Roman"/>
              </a:rPr>
              <a:t>голосом,</a:t>
            </a:r>
            <a:r>
              <a:rPr sz="1200" spc="-5" dirty="0">
                <a:latin typeface="Times New Roman"/>
                <a:cs typeface="Times New Roman"/>
              </a:rPr>
              <a:t> </a:t>
            </a:r>
            <a:r>
              <a:rPr sz="1200" spc="-50" dirty="0">
                <a:latin typeface="Times New Roman"/>
                <a:cs typeface="Times New Roman"/>
              </a:rPr>
              <a:t>жалуются</a:t>
            </a:r>
            <a:r>
              <a:rPr sz="1200" spc="-10" dirty="0">
                <a:latin typeface="Times New Roman"/>
                <a:cs typeface="Times New Roman"/>
              </a:rPr>
              <a:t> </a:t>
            </a:r>
            <a:r>
              <a:rPr sz="1200" spc="-30" dirty="0">
                <a:latin typeface="Times New Roman"/>
                <a:cs typeface="Times New Roman"/>
              </a:rPr>
              <a:t>на</a:t>
            </a:r>
            <a:r>
              <a:rPr sz="1200" spc="-10" dirty="0">
                <a:latin typeface="Times New Roman"/>
                <a:cs typeface="Times New Roman"/>
              </a:rPr>
              <a:t> </a:t>
            </a:r>
            <a:r>
              <a:rPr sz="1200" spc="-50" dirty="0">
                <a:latin typeface="Times New Roman"/>
                <a:cs typeface="Times New Roman"/>
              </a:rPr>
              <a:t>отсутствие</a:t>
            </a:r>
            <a:r>
              <a:rPr sz="1200" spc="-5" dirty="0">
                <a:latin typeface="Times New Roman"/>
                <a:cs typeface="Times New Roman"/>
              </a:rPr>
              <a:t> </a:t>
            </a:r>
            <a:r>
              <a:rPr sz="1200" spc="-45" dirty="0">
                <a:latin typeface="Times New Roman"/>
                <a:cs typeface="Times New Roman"/>
              </a:rPr>
              <a:t>мыслей</a:t>
            </a:r>
            <a:r>
              <a:rPr sz="1200" spc="-10" dirty="0">
                <a:latin typeface="Times New Roman"/>
                <a:cs typeface="Times New Roman"/>
              </a:rPr>
              <a:t> </a:t>
            </a:r>
            <a:r>
              <a:rPr sz="1200" spc="-35" dirty="0">
                <a:latin typeface="Times New Roman"/>
                <a:cs typeface="Times New Roman"/>
              </a:rPr>
              <a:t>или</a:t>
            </a:r>
            <a:r>
              <a:rPr sz="1200" spc="-10" dirty="0">
                <a:latin typeface="Times New Roman"/>
                <a:cs typeface="Times New Roman"/>
              </a:rPr>
              <a:t> </a:t>
            </a:r>
            <a:r>
              <a:rPr sz="1200" spc="-30" dirty="0">
                <a:latin typeface="Times New Roman"/>
                <a:cs typeface="Times New Roman"/>
              </a:rPr>
              <a:t>на</a:t>
            </a:r>
            <a:r>
              <a:rPr sz="1200" spc="-10" dirty="0">
                <a:latin typeface="Times New Roman"/>
                <a:cs typeface="Times New Roman"/>
              </a:rPr>
              <a:t> </a:t>
            </a:r>
            <a:r>
              <a:rPr sz="1200" spc="-45" dirty="0">
                <a:latin typeface="Times New Roman"/>
                <a:cs typeface="Times New Roman"/>
              </a:rPr>
              <a:t>одни</a:t>
            </a:r>
            <a:r>
              <a:rPr sz="1200" spc="-10" dirty="0">
                <a:latin typeface="Times New Roman"/>
                <a:cs typeface="Times New Roman"/>
              </a:rPr>
              <a:t> </a:t>
            </a:r>
            <a:r>
              <a:rPr sz="1200" dirty="0">
                <a:latin typeface="Times New Roman"/>
                <a:cs typeface="Times New Roman"/>
              </a:rPr>
              <a:t>и</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9579033"/>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3</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25400" marR="20320" algn="just">
              <a:lnSpc>
                <a:spcPct val="110100"/>
              </a:lnSpc>
            </a:pPr>
            <a:r>
              <a:rPr sz="1200" spc="-30" dirty="0">
                <a:latin typeface="Times New Roman"/>
                <a:cs typeface="Times New Roman"/>
              </a:rPr>
              <a:t>те </a:t>
            </a:r>
            <a:r>
              <a:rPr sz="1200" spc="-25" dirty="0">
                <a:latin typeface="Times New Roman"/>
                <a:cs typeface="Times New Roman"/>
              </a:rPr>
              <a:t>же </a:t>
            </a:r>
            <a:r>
              <a:rPr sz="1200" spc="-45" dirty="0">
                <a:latin typeface="Times New Roman"/>
                <a:cs typeface="Times New Roman"/>
              </a:rPr>
              <a:t>мысли </a:t>
            </a:r>
            <a:r>
              <a:rPr sz="1200" dirty="0">
                <a:latin typeface="Times New Roman"/>
                <a:cs typeface="Times New Roman"/>
              </a:rPr>
              <a:t>о </a:t>
            </a:r>
            <a:r>
              <a:rPr sz="1200" spc="-50" dirty="0">
                <a:latin typeface="Times New Roman"/>
                <a:cs typeface="Times New Roman"/>
              </a:rPr>
              <a:t>собственной никчемности </a:t>
            </a:r>
            <a:r>
              <a:rPr sz="1200" dirty="0">
                <a:latin typeface="Times New Roman"/>
                <a:cs typeface="Times New Roman"/>
              </a:rPr>
              <a:t>и </a:t>
            </a:r>
            <a:r>
              <a:rPr sz="1200" spc="-50" dirty="0">
                <a:latin typeface="Times New Roman"/>
                <a:cs typeface="Times New Roman"/>
              </a:rPr>
              <a:t>желании умереть. Внимание </a:t>
            </a:r>
            <a:r>
              <a:rPr sz="1200" spc="-55" dirty="0">
                <a:latin typeface="Times New Roman"/>
                <a:cs typeface="Times New Roman"/>
              </a:rPr>
              <a:t>сосредоточивается </a:t>
            </a:r>
            <a:r>
              <a:rPr sz="1200" dirty="0">
                <a:latin typeface="Times New Roman"/>
                <a:cs typeface="Times New Roman"/>
              </a:rPr>
              <a:t>с  </a:t>
            </a:r>
            <a:r>
              <a:rPr sz="1200" spc="-50" dirty="0">
                <a:latin typeface="Times New Roman"/>
                <a:cs typeface="Times New Roman"/>
              </a:rPr>
              <a:t>трудом, </a:t>
            </a:r>
            <a:r>
              <a:rPr sz="1200" spc="-45" dirty="0">
                <a:latin typeface="Times New Roman"/>
                <a:cs typeface="Times New Roman"/>
              </a:rPr>
              <a:t>память </a:t>
            </a:r>
            <a:r>
              <a:rPr sz="1200" spc="-30" dirty="0">
                <a:latin typeface="Times New Roman"/>
                <a:cs typeface="Times New Roman"/>
              </a:rPr>
              <a:t>на </a:t>
            </a:r>
            <a:r>
              <a:rPr sz="1200" spc="-50" dirty="0">
                <a:latin typeface="Times New Roman"/>
                <a:cs typeface="Times New Roman"/>
              </a:rPr>
              <a:t>прошлое </a:t>
            </a:r>
            <a:r>
              <a:rPr sz="1200" spc="-30" dirty="0">
                <a:latin typeface="Times New Roman"/>
                <a:cs typeface="Times New Roman"/>
              </a:rPr>
              <a:t>не </a:t>
            </a:r>
            <a:r>
              <a:rPr sz="1200" spc="-50" dirty="0">
                <a:latin typeface="Times New Roman"/>
                <a:cs typeface="Times New Roman"/>
              </a:rPr>
              <a:t>страдает, фиксация текущих событий затруднена. </a:t>
            </a:r>
            <a:r>
              <a:rPr sz="1200" spc="-45" dirty="0">
                <a:latin typeface="Times New Roman"/>
                <a:cs typeface="Times New Roman"/>
              </a:rPr>
              <a:t>Любое  </a:t>
            </a:r>
            <a:r>
              <a:rPr sz="1200" spc="-50" dirty="0">
                <a:latin typeface="Times New Roman"/>
                <a:cs typeface="Times New Roman"/>
              </a:rPr>
              <a:t>интеллектуальное напряжение кажется </a:t>
            </a:r>
            <a:r>
              <a:rPr sz="1200" spc="-45" dirty="0">
                <a:latin typeface="Times New Roman"/>
                <a:cs typeface="Times New Roman"/>
              </a:rPr>
              <a:t>больным </a:t>
            </a:r>
            <a:r>
              <a:rPr sz="1200" spc="-50" dirty="0">
                <a:latin typeface="Times New Roman"/>
                <a:cs typeface="Times New Roman"/>
              </a:rPr>
              <a:t>непреодолимым, </a:t>
            </a:r>
            <a:r>
              <a:rPr sz="1200" spc="-45" dirty="0">
                <a:latin typeface="Times New Roman"/>
                <a:cs typeface="Times New Roman"/>
              </a:rPr>
              <a:t>поэтому </a:t>
            </a:r>
            <a:r>
              <a:rPr sz="1200" spc="-40" dirty="0">
                <a:latin typeface="Times New Roman"/>
                <a:cs typeface="Times New Roman"/>
              </a:rPr>
              <a:t>они </a:t>
            </a:r>
            <a:r>
              <a:rPr sz="1200" spc="-50" dirty="0">
                <a:latin typeface="Times New Roman"/>
                <a:cs typeface="Times New Roman"/>
              </a:rPr>
              <a:t>считают </a:t>
            </a:r>
            <a:r>
              <a:rPr sz="1200" spc="-45" dirty="0">
                <a:latin typeface="Times New Roman"/>
                <a:cs typeface="Times New Roman"/>
              </a:rPr>
              <a:t>себя  </a:t>
            </a:r>
            <a:r>
              <a:rPr sz="1200" spc="-50" dirty="0">
                <a:latin typeface="Times New Roman"/>
                <a:cs typeface="Times New Roman"/>
              </a:rPr>
              <a:t>"идиотами", "тупицами". </a:t>
            </a:r>
            <a:r>
              <a:rPr sz="1200" dirty="0">
                <a:latin typeface="Times New Roman"/>
                <a:cs typeface="Times New Roman"/>
              </a:rPr>
              <a:t>В </a:t>
            </a:r>
            <a:r>
              <a:rPr sz="1200" spc="-45" dirty="0">
                <a:latin typeface="Times New Roman"/>
                <a:cs typeface="Times New Roman"/>
              </a:rPr>
              <a:t>таком </a:t>
            </a:r>
            <a:r>
              <a:rPr sz="1200" spc="-50" dirty="0">
                <a:latin typeface="Times New Roman"/>
                <a:cs typeface="Times New Roman"/>
              </a:rPr>
              <a:t>состоянии </a:t>
            </a:r>
            <a:r>
              <a:rPr sz="1200" spc="-45" dirty="0">
                <a:latin typeface="Times New Roman"/>
                <a:cs typeface="Times New Roman"/>
              </a:rPr>
              <a:t>больные </a:t>
            </a:r>
            <a:r>
              <a:rPr sz="1200" spc="-30" dirty="0">
                <a:latin typeface="Times New Roman"/>
                <a:cs typeface="Times New Roman"/>
              </a:rPr>
              <a:t>не </a:t>
            </a:r>
            <a:r>
              <a:rPr sz="1200" spc="-45" dirty="0">
                <a:latin typeface="Times New Roman"/>
                <a:cs typeface="Times New Roman"/>
              </a:rPr>
              <a:t>верят, </a:t>
            </a:r>
            <a:r>
              <a:rPr sz="1200" spc="-40" dirty="0">
                <a:latin typeface="Times New Roman"/>
                <a:cs typeface="Times New Roman"/>
              </a:rPr>
              <a:t>что </a:t>
            </a:r>
            <a:r>
              <a:rPr sz="1200" spc="-50" dirty="0">
                <a:latin typeface="Times New Roman"/>
                <a:cs typeface="Times New Roman"/>
              </a:rPr>
              <a:t>подобное состояние </a:t>
            </a:r>
            <a:r>
              <a:rPr sz="1200" spc="-45" dirty="0">
                <a:latin typeface="Times New Roman"/>
                <a:cs typeface="Times New Roman"/>
              </a:rPr>
              <a:t>может  </a:t>
            </a:r>
            <a:r>
              <a:rPr sz="1200" spc="-50" dirty="0">
                <a:latin typeface="Times New Roman"/>
                <a:cs typeface="Times New Roman"/>
              </a:rPr>
              <a:t>пройти, прошлый </a:t>
            </a:r>
            <a:r>
              <a:rPr sz="1200" spc="-40" dirty="0">
                <a:latin typeface="Times New Roman"/>
                <a:cs typeface="Times New Roman"/>
              </a:rPr>
              <a:t>опыт </a:t>
            </a:r>
            <a:r>
              <a:rPr sz="1200" spc="-30" dirty="0">
                <a:latin typeface="Times New Roman"/>
                <a:cs typeface="Times New Roman"/>
              </a:rPr>
              <a:t>не </a:t>
            </a:r>
            <a:r>
              <a:rPr sz="1200" spc="-50" dirty="0">
                <a:latin typeface="Times New Roman"/>
                <a:cs typeface="Times New Roman"/>
              </a:rPr>
              <a:t>помогает </a:t>
            </a:r>
            <a:r>
              <a:rPr sz="1200" spc="-30" dirty="0">
                <a:latin typeface="Times New Roman"/>
                <a:cs typeface="Times New Roman"/>
              </a:rPr>
              <a:t>их </a:t>
            </a:r>
            <a:r>
              <a:rPr sz="1200" spc="-50" dirty="0">
                <a:latin typeface="Times New Roman"/>
                <a:cs typeface="Times New Roman"/>
              </a:rPr>
              <a:t>убедить </a:t>
            </a:r>
            <a:r>
              <a:rPr sz="1200" dirty="0">
                <a:latin typeface="Times New Roman"/>
                <a:cs typeface="Times New Roman"/>
              </a:rPr>
              <a:t>в </a:t>
            </a:r>
            <a:r>
              <a:rPr sz="1200" spc="-50" dirty="0">
                <a:latin typeface="Times New Roman"/>
                <a:cs typeface="Times New Roman"/>
              </a:rPr>
              <a:t>благоприятном исходе: </a:t>
            </a:r>
            <a:r>
              <a:rPr sz="1200" spc="-35" dirty="0">
                <a:latin typeface="Times New Roman"/>
                <a:cs typeface="Times New Roman"/>
              </a:rPr>
              <a:t>"Те </a:t>
            </a:r>
            <a:r>
              <a:rPr sz="1200" spc="-50" dirty="0">
                <a:latin typeface="Times New Roman"/>
                <a:cs typeface="Times New Roman"/>
              </a:rPr>
              <a:t>состояния </a:t>
            </a:r>
            <a:r>
              <a:rPr sz="1200" spc="-45" dirty="0">
                <a:latin typeface="Times New Roman"/>
                <a:cs typeface="Times New Roman"/>
              </a:rPr>
              <a:t>были  </a:t>
            </a:r>
            <a:r>
              <a:rPr sz="1200" spc="-50" dirty="0">
                <a:latin typeface="Times New Roman"/>
                <a:cs typeface="Times New Roman"/>
              </a:rPr>
              <a:t>легче". Прошлое, настоящее </a:t>
            </a:r>
            <a:r>
              <a:rPr sz="1200" dirty="0">
                <a:latin typeface="Times New Roman"/>
                <a:cs typeface="Times New Roman"/>
              </a:rPr>
              <a:t>и </a:t>
            </a:r>
            <a:r>
              <a:rPr sz="1200" spc="-50" dirty="0">
                <a:latin typeface="Times New Roman"/>
                <a:cs typeface="Times New Roman"/>
              </a:rPr>
              <a:t>будущее оценивается мрачно, </a:t>
            </a:r>
            <a:r>
              <a:rPr sz="1200" spc="-40" dirty="0">
                <a:latin typeface="Times New Roman"/>
                <a:cs typeface="Times New Roman"/>
              </a:rPr>
              <a:t>как </a:t>
            </a:r>
            <a:r>
              <a:rPr sz="1200" spc="-45" dirty="0">
                <a:latin typeface="Times New Roman"/>
                <a:cs typeface="Times New Roman"/>
              </a:rPr>
              <a:t>цепь </a:t>
            </a:r>
            <a:r>
              <a:rPr sz="1200" spc="-50" dirty="0">
                <a:latin typeface="Times New Roman"/>
                <a:cs typeface="Times New Roman"/>
              </a:rPr>
              <a:t>бесконечных ошибок </a:t>
            </a:r>
            <a:r>
              <a:rPr sz="1200" dirty="0">
                <a:latin typeface="Times New Roman"/>
                <a:cs typeface="Times New Roman"/>
              </a:rPr>
              <a:t>и  </a:t>
            </a:r>
            <a:r>
              <a:rPr sz="1200" spc="-50" dirty="0">
                <a:latin typeface="Times New Roman"/>
                <a:cs typeface="Times New Roman"/>
              </a:rPr>
              <a:t>преступлений.</a:t>
            </a:r>
            <a:endParaRPr sz="1200">
              <a:latin typeface="Times New Roman"/>
              <a:cs typeface="Times New Roman"/>
            </a:endParaRPr>
          </a:p>
          <a:p>
            <a:pPr marL="12700" marR="22860" indent="359410" algn="just">
              <a:lnSpc>
                <a:spcPct val="110100"/>
              </a:lnSpc>
              <a:spcBef>
                <a:spcPts val="5"/>
              </a:spcBef>
            </a:pPr>
            <a:r>
              <a:rPr sz="1200" spc="-50" dirty="0">
                <a:latin typeface="Times New Roman"/>
                <a:cs typeface="Times New Roman"/>
              </a:rPr>
              <a:t>Выраженность двигательной заторможенности различна </a:t>
            </a:r>
            <a:r>
              <a:rPr sz="1200" dirty="0">
                <a:latin typeface="Times New Roman"/>
                <a:cs typeface="Times New Roman"/>
              </a:rPr>
              <a:t>– </a:t>
            </a:r>
            <a:r>
              <a:rPr sz="1200" spc="-30" dirty="0">
                <a:latin typeface="Times New Roman"/>
                <a:cs typeface="Times New Roman"/>
              </a:rPr>
              <a:t>от </a:t>
            </a:r>
            <a:r>
              <a:rPr sz="1200" spc="-45" dirty="0">
                <a:latin typeface="Times New Roman"/>
                <a:cs typeface="Times New Roman"/>
              </a:rPr>
              <a:t>легких </a:t>
            </a:r>
            <a:r>
              <a:rPr sz="1200" spc="-50" dirty="0">
                <a:latin typeface="Times New Roman"/>
                <a:cs typeface="Times New Roman"/>
              </a:rPr>
              <a:t>степеней </a:t>
            </a:r>
            <a:r>
              <a:rPr sz="1200" spc="-30" dirty="0">
                <a:latin typeface="Times New Roman"/>
                <a:cs typeface="Times New Roman"/>
              </a:rPr>
              <a:t>до  </a:t>
            </a:r>
            <a:r>
              <a:rPr sz="1200" spc="-55" dirty="0">
                <a:latin typeface="Times New Roman"/>
                <a:cs typeface="Times New Roman"/>
              </a:rPr>
              <a:t>депрессивного </a:t>
            </a:r>
            <a:r>
              <a:rPr sz="1200" spc="-50" dirty="0">
                <a:latin typeface="Times New Roman"/>
                <a:cs typeface="Times New Roman"/>
              </a:rPr>
              <a:t>ступора. Движения </a:t>
            </a:r>
            <a:r>
              <a:rPr sz="1200" spc="-45" dirty="0">
                <a:latin typeface="Times New Roman"/>
                <a:cs typeface="Times New Roman"/>
              </a:rPr>
              <a:t>часто </a:t>
            </a:r>
            <a:r>
              <a:rPr sz="1200" spc="-50" dirty="0">
                <a:latin typeface="Times New Roman"/>
                <a:cs typeface="Times New Roman"/>
              </a:rPr>
              <a:t>замедленны, </a:t>
            </a:r>
            <a:r>
              <a:rPr sz="1200" spc="-45" dirty="0">
                <a:latin typeface="Times New Roman"/>
                <a:cs typeface="Times New Roman"/>
              </a:rPr>
              <a:t>позы </a:t>
            </a:r>
            <a:r>
              <a:rPr sz="1200" spc="-50" dirty="0">
                <a:latin typeface="Times New Roman"/>
                <a:cs typeface="Times New Roman"/>
              </a:rPr>
              <a:t>однообразны, </a:t>
            </a:r>
            <a:r>
              <a:rPr sz="1200" spc="-45" dirty="0">
                <a:latin typeface="Times New Roman"/>
                <a:cs typeface="Times New Roman"/>
              </a:rPr>
              <a:t>больные </a:t>
            </a:r>
            <a:r>
              <a:rPr sz="1200" spc="-50" dirty="0">
                <a:latin typeface="Times New Roman"/>
                <a:cs typeface="Times New Roman"/>
              </a:rPr>
              <a:t>жалуются, </a:t>
            </a:r>
            <a:r>
              <a:rPr sz="1200" spc="-40" dirty="0">
                <a:latin typeface="Times New Roman"/>
                <a:cs typeface="Times New Roman"/>
              </a:rPr>
              <a:t>что  </a:t>
            </a:r>
            <a:r>
              <a:rPr sz="1200" spc="-30" dirty="0">
                <a:latin typeface="Times New Roman"/>
                <a:cs typeface="Times New Roman"/>
              </a:rPr>
              <a:t>им </a:t>
            </a:r>
            <a:r>
              <a:rPr sz="1200" spc="-50" dirty="0">
                <a:latin typeface="Times New Roman"/>
                <a:cs typeface="Times New Roman"/>
              </a:rPr>
              <a:t>трудно двигаться, трудно</a:t>
            </a:r>
            <a:r>
              <a:rPr sz="1200" spc="-240" dirty="0">
                <a:latin typeface="Times New Roman"/>
                <a:cs typeface="Times New Roman"/>
              </a:rPr>
              <a:t> </a:t>
            </a:r>
            <a:r>
              <a:rPr sz="1200" spc="-50" dirty="0">
                <a:latin typeface="Times New Roman"/>
                <a:cs typeface="Times New Roman"/>
              </a:rPr>
              <a:t>говорить.</a:t>
            </a:r>
            <a:endParaRPr sz="1200">
              <a:latin typeface="Times New Roman"/>
              <a:cs typeface="Times New Roman"/>
            </a:endParaRPr>
          </a:p>
          <a:p>
            <a:pPr marL="12700" indent="359410" algn="just">
              <a:lnSpc>
                <a:spcPct val="100000"/>
              </a:lnSpc>
              <a:spcBef>
                <a:spcPts val="140"/>
              </a:spcBef>
            </a:pPr>
            <a:r>
              <a:rPr sz="1200" spc="-45" dirty="0">
                <a:latin typeface="Times New Roman"/>
                <a:cs typeface="Times New Roman"/>
              </a:rPr>
              <a:t>Больные </a:t>
            </a:r>
            <a:r>
              <a:rPr sz="1200" dirty="0">
                <a:latin typeface="Times New Roman"/>
                <a:cs typeface="Times New Roman"/>
              </a:rPr>
              <a:t>в </a:t>
            </a:r>
            <a:r>
              <a:rPr sz="1200" spc="-50" dirty="0">
                <a:latin typeface="Times New Roman"/>
                <a:cs typeface="Times New Roman"/>
              </a:rPr>
              <a:t>депрессивном состоянии </a:t>
            </a:r>
            <a:r>
              <a:rPr sz="1200" spc="-30" dirty="0">
                <a:latin typeface="Times New Roman"/>
                <a:cs typeface="Times New Roman"/>
              </a:rPr>
              <a:t>не </a:t>
            </a:r>
            <a:r>
              <a:rPr sz="1200" spc="-50" dirty="0">
                <a:latin typeface="Times New Roman"/>
                <a:cs typeface="Times New Roman"/>
              </a:rPr>
              <a:t>строят </a:t>
            </a:r>
            <a:r>
              <a:rPr sz="1200" spc="-45" dirty="0">
                <a:latin typeface="Times New Roman"/>
                <a:cs typeface="Times New Roman"/>
              </a:rPr>
              <a:t>планов </a:t>
            </a:r>
            <a:r>
              <a:rPr sz="1200" spc="-30" dirty="0">
                <a:latin typeface="Times New Roman"/>
                <a:cs typeface="Times New Roman"/>
              </a:rPr>
              <a:t>на </a:t>
            </a:r>
            <a:r>
              <a:rPr sz="1200" spc="-50" dirty="0">
                <a:latin typeface="Times New Roman"/>
                <a:cs typeface="Times New Roman"/>
              </a:rPr>
              <a:t>будущее, </a:t>
            </a:r>
            <a:r>
              <a:rPr sz="1200" spc="-30" dirty="0">
                <a:latin typeface="Times New Roman"/>
                <a:cs typeface="Times New Roman"/>
              </a:rPr>
              <a:t>не </a:t>
            </a:r>
            <a:r>
              <a:rPr sz="1200" spc="-45" dirty="0">
                <a:latin typeface="Times New Roman"/>
                <a:cs typeface="Times New Roman"/>
              </a:rPr>
              <a:t>имеют</a:t>
            </a:r>
            <a:r>
              <a:rPr sz="1200" spc="110" dirty="0">
                <a:latin typeface="Times New Roman"/>
                <a:cs typeface="Times New Roman"/>
              </a:rPr>
              <a:t> </a:t>
            </a:r>
            <a:r>
              <a:rPr sz="1200" spc="-50" dirty="0">
                <a:latin typeface="Times New Roman"/>
                <a:cs typeface="Times New Roman"/>
              </a:rPr>
              <a:t>никаких</a:t>
            </a:r>
            <a:endParaRPr sz="1200">
              <a:latin typeface="Times New Roman"/>
              <a:cs typeface="Times New Roman"/>
            </a:endParaRPr>
          </a:p>
          <a:p>
            <a:pPr marL="12700" marR="22860" algn="just">
              <a:lnSpc>
                <a:spcPct val="110100"/>
              </a:lnSpc>
              <a:spcBef>
                <a:spcPts val="5"/>
              </a:spcBef>
            </a:pPr>
            <a:r>
              <a:rPr sz="1200" spc="-50" dirty="0">
                <a:latin typeface="Times New Roman"/>
                <a:cs typeface="Times New Roman"/>
              </a:rPr>
              <a:t>интересов, </a:t>
            </a:r>
            <a:r>
              <a:rPr sz="1200" dirty="0">
                <a:latin typeface="Times New Roman"/>
                <a:cs typeface="Times New Roman"/>
              </a:rPr>
              <a:t>у </a:t>
            </a:r>
            <a:r>
              <a:rPr sz="1200" spc="-40" dirty="0">
                <a:latin typeface="Times New Roman"/>
                <a:cs typeface="Times New Roman"/>
              </a:rPr>
              <a:t>них </a:t>
            </a:r>
            <a:r>
              <a:rPr sz="1200" spc="-45" dirty="0">
                <a:latin typeface="Times New Roman"/>
                <a:cs typeface="Times New Roman"/>
              </a:rPr>
              <a:t>часто </a:t>
            </a:r>
            <a:r>
              <a:rPr sz="1200" spc="-50" dirty="0">
                <a:latin typeface="Times New Roman"/>
                <a:cs typeface="Times New Roman"/>
              </a:rPr>
              <a:t>возникает </a:t>
            </a:r>
            <a:r>
              <a:rPr sz="1200" spc="-45" dirty="0">
                <a:latin typeface="Times New Roman"/>
                <a:cs typeface="Times New Roman"/>
              </a:rPr>
              <a:t>только одно </a:t>
            </a:r>
            <a:r>
              <a:rPr sz="1200" spc="-50" dirty="0">
                <a:latin typeface="Times New Roman"/>
                <a:cs typeface="Times New Roman"/>
              </a:rPr>
              <a:t>желание </a:t>
            </a:r>
            <a:r>
              <a:rPr sz="1200" dirty="0">
                <a:latin typeface="Times New Roman"/>
                <a:cs typeface="Times New Roman"/>
              </a:rPr>
              <a:t>— </a:t>
            </a:r>
            <a:r>
              <a:rPr sz="1200" spc="-50" dirty="0">
                <a:latin typeface="Times New Roman"/>
                <a:cs typeface="Times New Roman"/>
              </a:rPr>
              <a:t>умереть. Стремление </a:t>
            </a:r>
            <a:r>
              <a:rPr sz="1200" dirty="0">
                <a:latin typeface="Times New Roman"/>
                <a:cs typeface="Times New Roman"/>
              </a:rPr>
              <a:t>к </a:t>
            </a:r>
            <a:r>
              <a:rPr sz="1200" spc="-50" dirty="0">
                <a:latin typeface="Times New Roman"/>
                <a:cs typeface="Times New Roman"/>
              </a:rPr>
              <a:t>самоубийству  постоянно наблюдается </a:t>
            </a:r>
            <a:r>
              <a:rPr sz="1200" spc="-40" dirty="0">
                <a:latin typeface="Times New Roman"/>
                <a:cs typeface="Times New Roman"/>
              </a:rPr>
              <a:t>при </a:t>
            </a:r>
            <a:r>
              <a:rPr sz="1200" spc="-50" dirty="0">
                <a:latin typeface="Times New Roman"/>
                <a:cs typeface="Times New Roman"/>
              </a:rPr>
              <a:t>депрессивных состояниях: </a:t>
            </a:r>
            <a:r>
              <a:rPr sz="1200" dirty="0">
                <a:latin typeface="Times New Roman"/>
                <a:cs typeface="Times New Roman"/>
              </a:rPr>
              <a:t>в </a:t>
            </a:r>
            <a:r>
              <a:rPr sz="1200" spc="-45" dirty="0">
                <a:latin typeface="Times New Roman"/>
                <a:cs typeface="Times New Roman"/>
              </a:rPr>
              <a:t>одних </a:t>
            </a:r>
            <a:r>
              <a:rPr sz="1200" spc="-50" dirty="0">
                <a:latin typeface="Times New Roman"/>
                <a:cs typeface="Times New Roman"/>
              </a:rPr>
              <a:t>случаях </a:t>
            </a:r>
            <a:r>
              <a:rPr sz="1200" spc="-35" dirty="0">
                <a:latin typeface="Times New Roman"/>
                <a:cs typeface="Times New Roman"/>
              </a:rPr>
              <a:t>это </a:t>
            </a:r>
            <a:r>
              <a:rPr sz="1200" spc="-50" dirty="0">
                <a:latin typeface="Times New Roman"/>
                <a:cs typeface="Times New Roman"/>
              </a:rPr>
              <a:t>мимолетные </a:t>
            </a:r>
            <a:r>
              <a:rPr sz="1200" spc="-45" dirty="0">
                <a:latin typeface="Times New Roman"/>
                <a:cs typeface="Times New Roman"/>
              </a:rPr>
              <a:t>мысли, </a:t>
            </a:r>
            <a:r>
              <a:rPr sz="1200" dirty="0">
                <a:latin typeface="Times New Roman"/>
                <a:cs typeface="Times New Roman"/>
              </a:rPr>
              <a:t>в  </a:t>
            </a:r>
            <a:r>
              <a:rPr sz="1200" spc="-50" dirty="0">
                <a:latin typeface="Times New Roman"/>
                <a:cs typeface="Times New Roman"/>
              </a:rPr>
              <a:t>других</a:t>
            </a:r>
            <a:r>
              <a:rPr sz="1200" spc="-105" dirty="0">
                <a:latin typeface="Times New Roman"/>
                <a:cs typeface="Times New Roman"/>
              </a:rPr>
              <a:t> </a:t>
            </a:r>
            <a:r>
              <a:rPr sz="1200" spc="-35" dirty="0">
                <a:latin typeface="Times New Roman"/>
                <a:cs typeface="Times New Roman"/>
              </a:rPr>
              <a:t>эти</a:t>
            </a:r>
            <a:r>
              <a:rPr sz="1200" spc="-95" dirty="0">
                <a:latin typeface="Times New Roman"/>
                <a:cs typeface="Times New Roman"/>
              </a:rPr>
              <a:t> </a:t>
            </a:r>
            <a:r>
              <a:rPr sz="1200" spc="-45" dirty="0">
                <a:latin typeface="Times New Roman"/>
                <a:cs typeface="Times New Roman"/>
              </a:rPr>
              <a:t>мысли</a:t>
            </a:r>
            <a:r>
              <a:rPr sz="1200" spc="-90" dirty="0">
                <a:latin typeface="Times New Roman"/>
                <a:cs typeface="Times New Roman"/>
              </a:rPr>
              <a:t> </a:t>
            </a:r>
            <a:r>
              <a:rPr sz="1200" spc="-50" dirty="0">
                <a:latin typeface="Times New Roman"/>
                <a:cs typeface="Times New Roman"/>
              </a:rPr>
              <a:t>возникают</a:t>
            </a:r>
            <a:r>
              <a:rPr sz="1200" spc="-90" dirty="0">
                <a:latin typeface="Times New Roman"/>
                <a:cs typeface="Times New Roman"/>
              </a:rPr>
              <a:t> </a:t>
            </a:r>
            <a:r>
              <a:rPr sz="1200" spc="-50" dirty="0">
                <a:latin typeface="Times New Roman"/>
                <a:cs typeface="Times New Roman"/>
              </a:rPr>
              <a:t>периодически,</a:t>
            </a:r>
            <a:r>
              <a:rPr sz="1200" spc="-85" dirty="0">
                <a:latin typeface="Times New Roman"/>
                <a:cs typeface="Times New Roman"/>
              </a:rPr>
              <a:t> </a:t>
            </a:r>
            <a:r>
              <a:rPr sz="1200" spc="-50" dirty="0">
                <a:latin typeface="Times New Roman"/>
                <a:cs typeface="Times New Roman"/>
              </a:rPr>
              <a:t>особенно</a:t>
            </a:r>
            <a:r>
              <a:rPr sz="1200" spc="-90" dirty="0">
                <a:latin typeface="Times New Roman"/>
                <a:cs typeface="Times New Roman"/>
              </a:rPr>
              <a:t> </a:t>
            </a:r>
            <a:r>
              <a:rPr sz="1200" dirty="0">
                <a:latin typeface="Times New Roman"/>
                <a:cs typeface="Times New Roman"/>
              </a:rPr>
              <a:t>в</a:t>
            </a:r>
            <a:r>
              <a:rPr sz="1200" spc="-100" dirty="0">
                <a:latin typeface="Times New Roman"/>
                <a:cs typeface="Times New Roman"/>
              </a:rPr>
              <a:t> </a:t>
            </a:r>
            <a:r>
              <a:rPr sz="1200" spc="-50" dirty="0">
                <a:latin typeface="Times New Roman"/>
                <a:cs typeface="Times New Roman"/>
              </a:rPr>
              <a:t>ранние</a:t>
            </a:r>
            <a:r>
              <a:rPr sz="1200" spc="-90" dirty="0">
                <a:latin typeface="Times New Roman"/>
                <a:cs typeface="Times New Roman"/>
              </a:rPr>
              <a:t> </a:t>
            </a:r>
            <a:r>
              <a:rPr sz="1200" spc="-50" dirty="0">
                <a:latin typeface="Times New Roman"/>
                <a:cs typeface="Times New Roman"/>
              </a:rPr>
              <a:t>утренние</a:t>
            </a:r>
            <a:r>
              <a:rPr sz="1200" spc="-85" dirty="0">
                <a:latin typeface="Times New Roman"/>
                <a:cs typeface="Times New Roman"/>
              </a:rPr>
              <a:t> </a:t>
            </a:r>
            <a:r>
              <a:rPr sz="1200" spc="-45" dirty="0">
                <a:latin typeface="Times New Roman"/>
                <a:cs typeface="Times New Roman"/>
              </a:rPr>
              <a:t>часы,</a:t>
            </a:r>
            <a:r>
              <a:rPr sz="1200" spc="-100" dirty="0">
                <a:latin typeface="Times New Roman"/>
                <a:cs typeface="Times New Roman"/>
              </a:rPr>
              <a:t> </a:t>
            </a:r>
            <a:r>
              <a:rPr sz="1200" spc="-45" dirty="0">
                <a:latin typeface="Times New Roman"/>
                <a:cs typeface="Times New Roman"/>
              </a:rPr>
              <a:t>когда</a:t>
            </a:r>
            <a:r>
              <a:rPr sz="1200" spc="-95" dirty="0">
                <a:latin typeface="Times New Roman"/>
                <a:cs typeface="Times New Roman"/>
              </a:rPr>
              <a:t> </a:t>
            </a:r>
            <a:r>
              <a:rPr sz="1200" spc="-50" dirty="0">
                <a:latin typeface="Times New Roman"/>
                <a:cs typeface="Times New Roman"/>
              </a:rPr>
              <a:t>депрессивные  переживания </a:t>
            </a:r>
            <a:r>
              <a:rPr sz="1200" spc="-45" dirty="0">
                <a:latin typeface="Times New Roman"/>
                <a:cs typeface="Times New Roman"/>
              </a:rPr>
              <a:t>более </a:t>
            </a:r>
            <a:r>
              <a:rPr sz="1200" spc="-50" dirty="0">
                <a:latin typeface="Times New Roman"/>
                <a:cs typeface="Times New Roman"/>
              </a:rPr>
              <a:t>выражены. </a:t>
            </a:r>
            <a:r>
              <a:rPr sz="1200" dirty="0">
                <a:latin typeface="Times New Roman"/>
                <a:cs typeface="Times New Roman"/>
              </a:rPr>
              <a:t>У </a:t>
            </a:r>
            <a:r>
              <a:rPr sz="1200" spc="-45" dirty="0">
                <a:latin typeface="Times New Roman"/>
                <a:cs typeface="Times New Roman"/>
              </a:rPr>
              <a:t>части больных </a:t>
            </a:r>
            <a:r>
              <a:rPr sz="1200" dirty="0">
                <a:latin typeface="Times New Roman"/>
                <a:cs typeface="Times New Roman"/>
              </a:rPr>
              <a:t>в </a:t>
            </a:r>
            <a:r>
              <a:rPr sz="1200" spc="-50" dirty="0">
                <a:latin typeface="Times New Roman"/>
                <a:cs typeface="Times New Roman"/>
              </a:rPr>
              <a:t>состоянии депрессии </a:t>
            </a:r>
            <a:r>
              <a:rPr sz="1200" spc="-45" dirty="0">
                <a:latin typeface="Times New Roman"/>
                <a:cs typeface="Times New Roman"/>
              </a:rPr>
              <a:t>мысли </a:t>
            </a:r>
            <a:r>
              <a:rPr sz="1200" dirty="0">
                <a:latin typeface="Times New Roman"/>
                <a:cs typeface="Times New Roman"/>
              </a:rPr>
              <a:t>о </a:t>
            </a:r>
            <a:r>
              <a:rPr sz="1200" spc="-50" dirty="0">
                <a:latin typeface="Times New Roman"/>
                <a:cs typeface="Times New Roman"/>
              </a:rPr>
              <a:t>самоубийстве  постоянны</a:t>
            </a:r>
            <a:r>
              <a:rPr sz="1200" spc="-75" dirty="0">
                <a:latin typeface="Times New Roman"/>
                <a:cs typeface="Times New Roman"/>
              </a:rPr>
              <a:t> </a:t>
            </a:r>
            <a:r>
              <a:rPr sz="1200" dirty="0">
                <a:latin typeface="Times New Roman"/>
                <a:cs typeface="Times New Roman"/>
              </a:rPr>
              <a:t>и</a:t>
            </a:r>
            <a:r>
              <a:rPr sz="1200" spc="-95" dirty="0">
                <a:latin typeface="Times New Roman"/>
                <a:cs typeface="Times New Roman"/>
              </a:rPr>
              <a:t> </a:t>
            </a:r>
            <a:r>
              <a:rPr sz="1200" spc="-50" dirty="0">
                <a:latin typeface="Times New Roman"/>
                <a:cs typeface="Times New Roman"/>
              </a:rPr>
              <a:t>появляются</a:t>
            </a:r>
            <a:r>
              <a:rPr sz="1200" spc="-85" dirty="0">
                <a:latin typeface="Times New Roman"/>
                <a:cs typeface="Times New Roman"/>
              </a:rPr>
              <a:t> </a:t>
            </a:r>
            <a:r>
              <a:rPr sz="1200" spc="-50" dirty="0">
                <a:latin typeface="Times New Roman"/>
                <a:cs typeface="Times New Roman"/>
              </a:rPr>
              <a:t>тенденции</a:t>
            </a:r>
            <a:r>
              <a:rPr sz="1200" spc="-75" dirty="0">
                <a:latin typeface="Times New Roman"/>
                <a:cs typeface="Times New Roman"/>
              </a:rPr>
              <a:t> </a:t>
            </a:r>
            <a:r>
              <a:rPr sz="1200" dirty="0">
                <a:latin typeface="Times New Roman"/>
                <a:cs typeface="Times New Roman"/>
              </a:rPr>
              <a:t>с</a:t>
            </a:r>
            <a:r>
              <a:rPr sz="1200" spc="-85" dirty="0">
                <a:latin typeface="Times New Roman"/>
                <a:cs typeface="Times New Roman"/>
              </a:rPr>
              <a:t> </a:t>
            </a:r>
            <a:r>
              <a:rPr sz="1200" spc="-50" dirty="0">
                <a:latin typeface="Times New Roman"/>
                <a:cs typeface="Times New Roman"/>
              </a:rPr>
              <a:t>обдумыванием</a:t>
            </a:r>
            <a:r>
              <a:rPr sz="1200" spc="-70" dirty="0">
                <a:latin typeface="Times New Roman"/>
                <a:cs typeface="Times New Roman"/>
              </a:rPr>
              <a:t> </a:t>
            </a:r>
            <a:r>
              <a:rPr sz="1200" spc="-50" dirty="0">
                <a:latin typeface="Times New Roman"/>
                <a:cs typeface="Times New Roman"/>
              </a:rPr>
              <a:t>способов</a:t>
            </a:r>
            <a:r>
              <a:rPr sz="1200" spc="-80" dirty="0">
                <a:latin typeface="Times New Roman"/>
                <a:cs typeface="Times New Roman"/>
              </a:rPr>
              <a:t> </a:t>
            </a:r>
            <a:r>
              <a:rPr sz="1200" spc="-40" dirty="0">
                <a:latin typeface="Times New Roman"/>
                <a:cs typeface="Times New Roman"/>
              </a:rPr>
              <a:t>его</a:t>
            </a:r>
            <a:r>
              <a:rPr sz="1200" spc="-80" dirty="0">
                <a:latin typeface="Times New Roman"/>
                <a:cs typeface="Times New Roman"/>
              </a:rPr>
              <a:t> </a:t>
            </a:r>
            <a:r>
              <a:rPr sz="1200" spc="-50" dirty="0">
                <a:latin typeface="Times New Roman"/>
                <a:cs typeface="Times New Roman"/>
              </a:rPr>
              <a:t>совершения.</a:t>
            </a:r>
            <a:r>
              <a:rPr sz="1200" spc="-70" dirty="0">
                <a:latin typeface="Times New Roman"/>
                <a:cs typeface="Times New Roman"/>
              </a:rPr>
              <a:t> </a:t>
            </a:r>
            <a:r>
              <a:rPr sz="1200" dirty="0">
                <a:latin typeface="Times New Roman"/>
                <a:cs typeface="Times New Roman"/>
              </a:rPr>
              <a:t>В</a:t>
            </a:r>
            <a:r>
              <a:rPr sz="1200" spc="-90" dirty="0">
                <a:latin typeface="Times New Roman"/>
                <a:cs typeface="Times New Roman"/>
              </a:rPr>
              <a:t> </a:t>
            </a:r>
            <a:r>
              <a:rPr sz="1200" spc="-45" dirty="0">
                <a:latin typeface="Times New Roman"/>
                <a:cs typeface="Times New Roman"/>
              </a:rPr>
              <a:t>таком</a:t>
            </a:r>
            <a:r>
              <a:rPr sz="1200" spc="-70" dirty="0">
                <a:latin typeface="Times New Roman"/>
                <a:cs typeface="Times New Roman"/>
              </a:rPr>
              <a:t> </a:t>
            </a:r>
            <a:r>
              <a:rPr sz="1200" spc="-50" dirty="0">
                <a:latin typeface="Times New Roman"/>
                <a:cs typeface="Times New Roman"/>
              </a:rPr>
              <a:t>состоянии  больные </a:t>
            </a:r>
            <a:r>
              <a:rPr sz="1200" spc="-45" dirty="0">
                <a:latin typeface="Times New Roman"/>
                <a:cs typeface="Times New Roman"/>
              </a:rPr>
              <a:t>могут </a:t>
            </a:r>
            <a:r>
              <a:rPr sz="1200" spc="-50" dirty="0">
                <a:latin typeface="Times New Roman"/>
                <a:cs typeface="Times New Roman"/>
              </a:rPr>
              <a:t>совершить "расширенное" самоубийство: сначала </a:t>
            </a:r>
            <a:r>
              <a:rPr sz="1200" spc="-40" dirty="0">
                <a:latin typeface="Times New Roman"/>
                <a:cs typeface="Times New Roman"/>
              </a:rPr>
              <a:t>они </a:t>
            </a:r>
            <a:r>
              <a:rPr sz="1200" spc="-50" dirty="0">
                <a:latin typeface="Times New Roman"/>
                <a:cs typeface="Times New Roman"/>
              </a:rPr>
              <a:t>убивают </a:t>
            </a:r>
            <a:r>
              <a:rPr sz="1200" spc="-45" dirty="0">
                <a:latin typeface="Times New Roman"/>
                <a:cs typeface="Times New Roman"/>
              </a:rPr>
              <a:t>своих </a:t>
            </a:r>
            <a:r>
              <a:rPr sz="1200" spc="-50" dirty="0">
                <a:latin typeface="Times New Roman"/>
                <a:cs typeface="Times New Roman"/>
              </a:rPr>
              <a:t>детей,  престарелых</a:t>
            </a:r>
            <a:r>
              <a:rPr sz="1200" spc="-95" dirty="0">
                <a:latin typeface="Times New Roman"/>
                <a:cs typeface="Times New Roman"/>
              </a:rPr>
              <a:t> </a:t>
            </a:r>
            <a:r>
              <a:rPr sz="1200" spc="-50" dirty="0">
                <a:latin typeface="Times New Roman"/>
                <a:cs typeface="Times New Roman"/>
              </a:rPr>
              <a:t>родителей,</a:t>
            </a:r>
            <a:r>
              <a:rPr sz="1200" spc="-90" dirty="0">
                <a:latin typeface="Times New Roman"/>
                <a:cs typeface="Times New Roman"/>
              </a:rPr>
              <a:t> </a:t>
            </a:r>
            <a:r>
              <a:rPr sz="1200" dirty="0">
                <a:latin typeface="Times New Roman"/>
                <a:cs typeface="Times New Roman"/>
              </a:rPr>
              <a:t>а</a:t>
            </a:r>
            <a:r>
              <a:rPr sz="1200" spc="-95" dirty="0">
                <a:latin typeface="Times New Roman"/>
                <a:cs typeface="Times New Roman"/>
              </a:rPr>
              <a:t> </a:t>
            </a:r>
            <a:r>
              <a:rPr sz="1200" spc="-45" dirty="0">
                <a:latin typeface="Times New Roman"/>
                <a:cs typeface="Times New Roman"/>
              </a:rPr>
              <a:t>затем</a:t>
            </a:r>
            <a:r>
              <a:rPr sz="1200" spc="-90" dirty="0">
                <a:latin typeface="Times New Roman"/>
                <a:cs typeface="Times New Roman"/>
              </a:rPr>
              <a:t> </a:t>
            </a:r>
            <a:r>
              <a:rPr sz="1200" spc="-50" dirty="0">
                <a:latin typeface="Times New Roman"/>
                <a:cs typeface="Times New Roman"/>
              </a:rPr>
              <a:t>кончают</a:t>
            </a:r>
            <a:r>
              <a:rPr sz="1200" spc="-95" dirty="0">
                <a:latin typeface="Times New Roman"/>
                <a:cs typeface="Times New Roman"/>
              </a:rPr>
              <a:t> </a:t>
            </a:r>
            <a:r>
              <a:rPr sz="1200" spc="-45" dirty="0">
                <a:latin typeface="Times New Roman"/>
                <a:cs typeface="Times New Roman"/>
              </a:rPr>
              <a:t>жизнь</a:t>
            </a:r>
            <a:r>
              <a:rPr sz="1200" spc="-90" dirty="0">
                <a:latin typeface="Times New Roman"/>
                <a:cs typeface="Times New Roman"/>
              </a:rPr>
              <a:t> </a:t>
            </a:r>
            <a:r>
              <a:rPr sz="1200" spc="-50" dirty="0">
                <a:latin typeface="Times New Roman"/>
                <a:cs typeface="Times New Roman"/>
              </a:rPr>
              <a:t>самоубийством.</a:t>
            </a:r>
            <a:endParaRPr sz="1200">
              <a:latin typeface="Times New Roman"/>
              <a:cs typeface="Times New Roman"/>
            </a:endParaRPr>
          </a:p>
          <a:p>
            <a:pPr marL="12700" indent="359410" algn="just">
              <a:lnSpc>
                <a:spcPct val="100000"/>
              </a:lnSpc>
              <a:spcBef>
                <a:spcPts val="140"/>
              </a:spcBef>
            </a:pPr>
            <a:r>
              <a:rPr sz="1200" spc="-50" dirty="0">
                <a:latin typeface="Times New Roman"/>
                <a:cs typeface="Times New Roman"/>
              </a:rPr>
              <a:t>Нарушения мышления </a:t>
            </a:r>
            <a:r>
              <a:rPr sz="1200" dirty="0">
                <a:latin typeface="Times New Roman"/>
                <a:cs typeface="Times New Roman"/>
              </a:rPr>
              <a:t>у </a:t>
            </a:r>
            <a:r>
              <a:rPr sz="1200" spc="-50" dirty="0">
                <a:latin typeface="Times New Roman"/>
                <a:cs typeface="Times New Roman"/>
              </a:rPr>
              <a:t>депрессивных больных </a:t>
            </a:r>
            <a:r>
              <a:rPr sz="1200" spc="-45" dirty="0">
                <a:latin typeface="Times New Roman"/>
                <a:cs typeface="Times New Roman"/>
              </a:rPr>
              <a:t>могут </a:t>
            </a:r>
            <a:r>
              <a:rPr sz="1200" spc="-50" dirty="0">
                <a:latin typeface="Times New Roman"/>
                <a:cs typeface="Times New Roman"/>
              </a:rPr>
              <a:t>выражаться </a:t>
            </a:r>
            <a:r>
              <a:rPr sz="1200" spc="-45" dirty="0">
                <a:latin typeface="Times New Roman"/>
                <a:cs typeface="Times New Roman"/>
              </a:rPr>
              <a:t>также </a:t>
            </a:r>
            <a:r>
              <a:rPr sz="1200" dirty="0">
                <a:latin typeface="Times New Roman"/>
                <a:cs typeface="Times New Roman"/>
              </a:rPr>
              <a:t>в </a:t>
            </a:r>
            <a:r>
              <a:rPr sz="1200" spc="-50" dirty="0">
                <a:latin typeface="Times New Roman"/>
                <a:cs typeface="Times New Roman"/>
              </a:rPr>
              <a:t>сверхценных</a:t>
            </a:r>
            <a:r>
              <a:rPr sz="1200" spc="125" dirty="0">
                <a:latin typeface="Times New Roman"/>
                <a:cs typeface="Times New Roman"/>
              </a:rPr>
              <a:t> </a:t>
            </a:r>
            <a:r>
              <a:rPr sz="1200" dirty="0">
                <a:latin typeface="Times New Roman"/>
                <a:cs typeface="Times New Roman"/>
              </a:rPr>
              <a:t>и</a:t>
            </a:r>
            <a:endParaRPr sz="1200">
              <a:latin typeface="Times New Roman"/>
              <a:cs typeface="Times New Roman"/>
            </a:endParaRPr>
          </a:p>
          <a:p>
            <a:pPr marL="12700" marR="19685" algn="just">
              <a:lnSpc>
                <a:spcPct val="110100"/>
              </a:lnSpc>
              <a:spcBef>
                <a:spcPts val="5"/>
              </a:spcBef>
            </a:pPr>
            <a:r>
              <a:rPr sz="1200" spc="-50" dirty="0">
                <a:latin typeface="Times New Roman"/>
                <a:cs typeface="Times New Roman"/>
              </a:rPr>
              <a:t>бредовых идеях, обусловленных депрессивным аффектом. Наиболее </a:t>
            </a:r>
            <a:r>
              <a:rPr sz="1200" spc="-45" dirty="0">
                <a:latin typeface="Times New Roman"/>
                <a:cs typeface="Times New Roman"/>
              </a:rPr>
              <a:t>часто </a:t>
            </a:r>
            <a:r>
              <a:rPr sz="1200" spc="-50" dirty="0">
                <a:latin typeface="Times New Roman"/>
                <a:cs typeface="Times New Roman"/>
              </a:rPr>
              <a:t>наблюдаются </a:t>
            </a:r>
            <a:r>
              <a:rPr sz="1200" spc="-45" dirty="0">
                <a:latin typeface="Times New Roman"/>
                <a:cs typeface="Times New Roman"/>
              </a:rPr>
              <a:t>идеи  </a:t>
            </a:r>
            <a:r>
              <a:rPr sz="1200" spc="-55" dirty="0">
                <a:latin typeface="Times New Roman"/>
                <a:cs typeface="Times New Roman"/>
              </a:rPr>
              <a:t>самообвинения, </a:t>
            </a:r>
            <a:r>
              <a:rPr sz="1200" spc="-50" dirty="0">
                <a:latin typeface="Times New Roman"/>
                <a:cs typeface="Times New Roman"/>
              </a:rPr>
              <a:t>основой </a:t>
            </a:r>
            <a:r>
              <a:rPr sz="1200" spc="-35" dirty="0">
                <a:latin typeface="Times New Roman"/>
                <a:cs typeface="Times New Roman"/>
              </a:rPr>
              <a:t>для </a:t>
            </a:r>
            <a:r>
              <a:rPr sz="1200" spc="-50" dirty="0">
                <a:latin typeface="Times New Roman"/>
                <a:cs typeface="Times New Roman"/>
              </a:rPr>
              <a:t>которых являются малозначащие поступки, ошибки, значение  которых </a:t>
            </a:r>
            <a:r>
              <a:rPr sz="1200" spc="-55" dirty="0">
                <a:latin typeface="Times New Roman"/>
                <a:cs typeface="Times New Roman"/>
              </a:rPr>
              <a:t>переоценивается. </a:t>
            </a:r>
            <a:r>
              <a:rPr sz="1200" spc="-50" dirty="0">
                <a:latin typeface="Times New Roman"/>
                <a:cs typeface="Times New Roman"/>
              </a:rPr>
              <a:t>Больные обвиняют </a:t>
            </a:r>
            <a:r>
              <a:rPr sz="1200" spc="-45" dirty="0">
                <a:latin typeface="Times New Roman"/>
                <a:cs typeface="Times New Roman"/>
              </a:rPr>
              <a:t>себя </a:t>
            </a:r>
            <a:r>
              <a:rPr sz="1200" dirty="0">
                <a:latin typeface="Times New Roman"/>
                <a:cs typeface="Times New Roman"/>
              </a:rPr>
              <a:t>в </a:t>
            </a:r>
            <a:r>
              <a:rPr sz="1200" spc="-50" dirty="0">
                <a:latin typeface="Times New Roman"/>
                <a:cs typeface="Times New Roman"/>
              </a:rPr>
              <a:t>убийствах близких, </a:t>
            </a:r>
            <a:r>
              <a:rPr sz="1200" dirty="0">
                <a:latin typeface="Times New Roman"/>
                <a:cs typeface="Times New Roman"/>
              </a:rPr>
              <a:t>в </a:t>
            </a:r>
            <a:r>
              <a:rPr sz="1200" spc="-50" dirty="0">
                <a:latin typeface="Times New Roman"/>
                <a:cs typeface="Times New Roman"/>
              </a:rPr>
              <a:t>растратах, </a:t>
            </a:r>
            <a:r>
              <a:rPr sz="1200" dirty="0">
                <a:latin typeface="Times New Roman"/>
                <a:cs typeface="Times New Roman"/>
              </a:rPr>
              <a:t>в </a:t>
            </a:r>
            <a:r>
              <a:rPr sz="1200" spc="-50" dirty="0">
                <a:latin typeface="Times New Roman"/>
                <a:cs typeface="Times New Roman"/>
              </a:rPr>
              <a:t>изменах  близким </a:t>
            </a:r>
            <a:r>
              <a:rPr sz="1200" spc="-35" dirty="0">
                <a:latin typeface="Times New Roman"/>
                <a:cs typeface="Times New Roman"/>
              </a:rPr>
              <a:t>или </a:t>
            </a:r>
            <a:r>
              <a:rPr sz="1200" spc="-50" dirty="0">
                <a:latin typeface="Times New Roman"/>
                <a:cs typeface="Times New Roman"/>
              </a:rPr>
              <a:t>родине </a:t>
            </a:r>
            <a:r>
              <a:rPr sz="1200" dirty="0">
                <a:latin typeface="Times New Roman"/>
                <a:cs typeface="Times New Roman"/>
              </a:rPr>
              <a:t>и </a:t>
            </a:r>
            <a:r>
              <a:rPr sz="1200" spc="-30" dirty="0">
                <a:latin typeface="Times New Roman"/>
                <a:cs typeface="Times New Roman"/>
              </a:rPr>
              <a:t>т. д. </a:t>
            </a:r>
            <a:r>
              <a:rPr sz="1200" spc="-35" dirty="0">
                <a:latin typeface="Times New Roman"/>
                <a:cs typeface="Times New Roman"/>
              </a:rPr>
              <a:t>Они </a:t>
            </a:r>
            <a:r>
              <a:rPr sz="1200" spc="-50" dirty="0">
                <a:latin typeface="Times New Roman"/>
                <a:cs typeface="Times New Roman"/>
              </a:rPr>
              <a:t>переживают </a:t>
            </a:r>
            <a:r>
              <a:rPr sz="1200" spc="-45" dirty="0">
                <a:latin typeface="Times New Roman"/>
                <a:cs typeface="Times New Roman"/>
              </a:rPr>
              <a:t>идеи </a:t>
            </a:r>
            <a:r>
              <a:rPr sz="1200" spc="-50" dirty="0">
                <a:latin typeface="Times New Roman"/>
                <a:cs typeface="Times New Roman"/>
              </a:rPr>
              <a:t>самоуничижения, считают, </a:t>
            </a:r>
            <a:r>
              <a:rPr sz="1200" spc="-40" dirty="0">
                <a:latin typeface="Times New Roman"/>
                <a:cs typeface="Times New Roman"/>
              </a:rPr>
              <a:t>что они </a:t>
            </a:r>
            <a:r>
              <a:rPr sz="1200" spc="-50" dirty="0">
                <a:latin typeface="Times New Roman"/>
                <a:cs typeface="Times New Roman"/>
              </a:rPr>
              <a:t>ничтожные  </a:t>
            </a:r>
            <a:r>
              <a:rPr sz="1200" spc="-45" dirty="0">
                <a:latin typeface="Times New Roman"/>
                <a:cs typeface="Times New Roman"/>
              </a:rPr>
              <a:t>люди, </a:t>
            </a:r>
            <a:r>
              <a:rPr sz="1200" spc="-40" dirty="0">
                <a:latin typeface="Times New Roman"/>
                <a:cs typeface="Times New Roman"/>
              </a:rPr>
              <a:t>что </a:t>
            </a:r>
            <a:r>
              <a:rPr sz="1200" spc="-50" dirty="0">
                <a:latin typeface="Times New Roman"/>
                <a:cs typeface="Times New Roman"/>
              </a:rPr>
              <a:t>происходящее </a:t>
            </a:r>
            <a:r>
              <a:rPr sz="1200" dirty="0">
                <a:latin typeface="Times New Roman"/>
                <a:cs typeface="Times New Roman"/>
              </a:rPr>
              <a:t>с </a:t>
            </a:r>
            <a:r>
              <a:rPr sz="1200" spc="-40" dirty="0">
                <a:latin typeface="Times New Roman"/>
                <a:cs typeface="Times New Roman"/>
              </a:rPr>
              <a:t>ними </a:t>
            </a:r>
            <a:r>
              <a:rPr sz="1200" dirty="0">
                <a:latin typeface="Times New Roman"/>
                <a:cs typeface="Times New Roman"/>
              </a:rPr>
              <a:t>— </a:t>
            </a:r>
            <a:r>
              <a:rPr sz="1200" spc="-35" dirty="0">
                <a:latin typeface="Times New Roman"/>
                <a:cs typeface="Times New Roman"/>
              </a:rPr>
              <a:t>это </a:t>
            </a:r>
            <a:r>
              <a:rPr sz="1200" spc="-50" dirty="0">
                <a:latin typeface="Times New Roman"/>
                <a:cs typeface="Times New Roman"/>
              </a:rPr>
              <a:t>наказание </a:t>
            </a:r>
            <a:r>
              <a:rPr sz="1200" spc="-30" dirty="0">
                <a:latin typeface="Times New Roman"/>
                <a:cs typeface="Times New Roman"/>
              </a:rPr>
              <a:t>за </a:t>
            </a:r>
            <a:r>
              <a:rPr sz="1200" spc="-50" dirty="0">
                <a:latin typeface="Times New Roman"/>
                <a:cs typeface="Times New Roman"/>
              </a:rPr>
              <a:t>подлости, которые </a:t>
            </a:r>
            <a:r>
              <a:rPr sz="1200" spc="-40" dirty="0">
                <a:latin typeface="Times New Roman"/>
                <a:cs typeface="Times New Roman"/>
              </a:rPr>
              <a:t>они </a:t>
            </a:r>
            <a:r>
              <a:rPr sz="1200" spc="-50" dirty="0">
                <a:latin typeface="Times New Roman"/>
                <a:cs typeface="Times New Roman"/>
              </a:rPr>
              <a:t>совершали.  Утверждают, </a:t>
            </a:r>
            <a:r>
              <a:rPr sz="1200" spc="-40" dirty="0">
                <a:latin typeface="Times New Roman"/>
                <a:cs typeface="Times New Roman"/>
              </a:rPr>
              <a:t>что </a:t>
            </a:r>
            <a:r>
              <a:rPr sz="1200" spc="-30" dirty="0">
                <a:latin typeface="Times New Roman"/>
                <a:cs typeface="Times New Roman"/>
              </a:rPr>
              <a:t>не </a:t>
            </a:r>
            <a:r>
              <a:rPr sz="1200" spc="-50" dirty="0">
                <a:latin typeface="Times New Roman"/>
                <a:cs typeface="Times New Roman"/>
              </a:rPr>
              <a:t>достойны находиться </a:t>
            </a:r>
            <a:r>
              <a:rPr sz="1200" dirty="0">
                <a:latin typeface="Times New Roman"/>
                <a:cs typeface="Times New Roman"/>
              </a:rPr>
              <a:t>в </a:t>
            </a:r>
            <a:r>
              <a:rPr sz="1200" spc="-50" dirty="0">
                <a:latin typeface="Times New Roman"/>
                <a:cs typeface="Times New Roman"/>
              </a:rPr>
              <a:t>больнице, получать лечение, </a:t>
            </a:r>
            <a:r>
              <a:rPr sz="1200" spc="-45" dirty="0">
                <a:latin typeface="Times New Roman"/>
                <a:cs typeface="Times New Roman"/>
              </a:rPr>
              <a:t>есть, пить, спать </a:t>
            </a:r>
            <a:r>
              <a:rPr sz="1200" spc="-30" dirty="0">
                <a:latin typeface="Times New Roman"/>
                <a:cs typeface="Times New Roman"/>
              </a:rPr>
              <a:t>на  </a:t>
            </a:r>
            <a:r>
              <a:rPr sz="1200" spc="-50" dirty="0">
                <a:latin typeface="Times New Roman"/>
                <a:cs typeface="Times New Roman"/>
              </a:rPr>
              <a:t>постели.</a:t>
            </a:r>
            <a:endParaRPr sz="1200">
              <a:latin typeface="Times New Roman"/>
              <a:cs typeface="Times New Roman"/>
            </a:endParaRPr>
          </a:p>
          <a:p>
            <a:pPr marL="12700" marR="41275" indent="359410" algn="just">
              <a:lnSpc>
                <a:spcPts val="1590"/>
              </a:lnSpc>
              <a:spcBef>
                <a:spcPts val="65"/>
              </a:spcBef>
            </a:pPr>
            <a:r>
              <a:rPr sz="1200" spc="-35" dirty="0">
                <a:latin typeface="Times New Roman"/>
                <a:cs typeface="Times New Roman"/>
              </a:rPr>
              <a:t>При </a:t>
            </a:r>
            <a:r>
              <a:rPr sz="1200" spc="-45" dirty="0">
                <a:latin typeface="Times New Roman"/>
                <a:cs typeface="Times New Roman"/>
              </a:rPr>
              <a:t>более легких </a:t>
            </a:r>
            <a:r>
              <a:rPr sz="1200" spc="-50" dirty="0">
                <a:latin typeface="Times New Roman"/>
                <a:cs typeface="Times New Roman"/>
              </a:rPr>
              <a:t>депрессивных состояниях наблюдаются навязчивые </a:t>
            </a:r>
            <a:r>
              <a:rPr sz="1200" spc="-55" dirty="0">
                <a:latin typeface="Times New Roman"/>
                <a:cs typeface="Times New Roman"/>
              </a:rPr>
              <a:t>ипохондрические  </a:t>
            </a:r>
            <a:r>
              <a:rPr sz="1200" spc="-50" dirty="0">
                <a:latin typeface="Times New Roman"/>
                <a:cs typeface="Times New Roman"/>
              </a:rPr>
              <a:t>опасения,</a:t>
            </a:r>
            <a:r>
              <a:rPr sz="1200" spc="-90" dirty="0">
                <a:latin typeface="Times New Roman"/>
                <a:cs typeface="Times New Roman"/>
              </a:rPr>
              <a:t> </a:t>
            </a:r>
            <a:r>
              <a:rPr sz="1200" spc="-50" dirty="0">
                <a:latin typeface="Times New Roman"/>
                <a:cs typeface="Times New Roman"/>
              </a:rPr>
              <a:t>навязчивые</a:t>
            </a:r>
            <a:r>
              <a:rPr sz="1200" spc="-95" dirty="0">
                <a:latin typeface="Times New Roman"/>
                <a:cs typeface="Times New Roman"/>
              </a:rPr>
              <a:t> </a:t>
            </a:r>
            <a:r>
              <a:rPr sz="1200" spc="-50" dirty="0">
                <a:latin typeface="Times New Roman"/>
                <a:cs typeface="Times New Roman"/>
              </a:rPr>
              <a:t>сомнения</a:t>
            </a:r>
            <a:r>
              <a:rPr sz="1200" spc="-85" dirty="0">
                <a:latin typeface="Times New Roman"/>
                <a:cs typeface="Times New Roman"/>
              </a:rPr>
              <a:t> </a:t>
            </a:r>
            <a:r>
              <a:rPr sz="1200" dirty="0">
                <a:latin typeface="Times New Roman"/>
                <a:cs typeface="Times New Roman"/>
              </a:rPr>
              <a:t>и</a:t>
            </a:r>
            <a:r>
              <a:rPr sz="1200" spc="-105" dirty="0">
                <a:latin typeface="Times New Roman"/>
                <a:cs typeface="Times New Roman"/>
              </a:rPr>
              <a:t> </a:t>
            </a:r>
            <a:r>
              <a:rPr sz="1200" spc="-40" dirty="0">
                <a:latin typeface="Times New Roman"/>
                <a:cs typeface="Times New Roman"/>
              </a:rPr>
              <a:t>реже</a:t>
            </a:r>
            <a:r>
              <a:rPr sz="1200" spc="-105" dirty="0">
                <a:latin typeface="Times New Roman"/>
                <a:cs typeface="Times New Roman"/>
              </a:rPr>
              <a:t> </a:t>
            </a:r>
            <a:r>
              <a:rPr sz="1200" dirty="0">
                <a:latin typeface="Times New Roman"/>
                <a:cs typeface="Times New Roman"/>
              </a:rPr>
              <a:t>—</a:t>
            </a:r>
            <a:r>
              <a:rPr sz="1200" spc="-105" dirty="0">
                <a:latin typeface="Times New Roman"/>
                <a:cs typeface="Times New Roman"/>
              </a:rPr>
              <a:t> </a:t>
            </a:r>
            <a:r>
              <a:rPr sz="1200" spc="-50" dirty="0">
                <a:latin typeface="Times New Roman"/>
                <a:cs typeface="Times New Roman"/>
              </a:rPr>
              <a:t>навязчивые</a:t>
            </a:r>
            <a:r>
              <a:rPr sz="1200" spc="-95" dirty="0">
                <a:latin typeface="Times New Roman"/>
                <a:cs typeface="Times New Roman"/>
              </a:rPr>
              <a:t> </a:t>
            </a:r>
            <a:r>
              <a:rPr sz="1200" spc="-50" dirty="0">
                <a:latin typeface="Times New Roman"/>
                <a:cs typeface="Times New Roman"/>
              </a:rPr>
              <a:t>контрастные</a:t>
            </a:r>
            <a:r>
              <a:rPr sz="1200" spc="-95" dirty="0">
                <a:latin typeface="Times New Roman"/>
                <a:cs typeface="Times New Roman"/>
              </a:rPr>
              <a:t> </a:t>
            </a:r>
            <a:r>
              <a:rPr sz="1200" spc="-50" dirty="0">
                <a:latin typeface="Times New Roman"/>
                <a:cs typeface="Times New Roman"/>
              </a:rPr>
              <a:t>влечения.</a:t>
            </a:r>
            <a:endParaRPr sz="1200">
              <a:latin typeface="Times New Roman"/>
              <a:cs typeface="Times New Roman"/>
            </a:endParaRPr>
          </a:p>
          <a:p>
            <a:pPr marL="384175" algn="just">
              <a:lnSpc>
                <a:spcPct val="100000"/>
              </a:lnSpc>
              <a:spcBef>
                <a:spcPts val="65"/>
              </a:spcBef>
            </a:pPr>
            <a:r>
              <a:rPr sz="1200" dirty="0">
                <a:latin typeface="Times New Roman"/>
                <a:cs typeface="Times New Roman"/>
              </a:rPr>
              <a:t>В</a:t>
            </a:r>
            <a:r>
              <a:rPr sz="1200" spc="-90" dirty="0">
                <a:latin typeface="Times New Roman"/>
                <a:cs typeface="Times New Roman"/>
              </a:rPr>
              <a:t> </a:t>
            </a:r>
            <a:r>
              <a:rPr sz="1200" spc="-45" dirty="0">
                <a:latin typeface="Times New Roman"/>
                <a:cs typeface="Times New Roman"/>
              </a:rPr>
              <a:t>ряде</a:t>
            </a:r>
            <a:r>
              <a:rPr sz="1200" spc="-80" dirty="0">
                <a:latin typeface="Times New Roman"/>
                <a:cs typeface="Times New Roman"/>
              </a:rPr>
              <a:t> </a:t>
            </a:r>
            <a:r>
              <a:rPr sz="1200" spc="-50" dirty="0">
                <a:latin typeface="Times New Roman"/>
                <a:cs typeface="Times New Roman"/>
              </a:rPr>
              <a:t>случаев</a:t>
            </a:r>
            <a:r>
              <a:rPr sz="1200" spc="-85" dirty="0">
                <a:latin typeface="Times New Roman"/>
                <a:cs typeface="Times New Roman"/>
              </a:rPr>
              <a:t> </a:t>
            </a:r>
            <a:r>
              <a:rPr sz="1200" spc="-40" dirty="0">
                <a:latin typeface="Times New Roman"/>
                <a:cs typeface="Times New Roman"/>
              </a:rPr>
              <a:t>при</a:t>
            </a:r>
            <a:r>
              <a:rPr sz="1200" spc="-80" dirty="0">
                <a:latin typeface="Times New Roman"/>
                <a:cs typeface="Times New Roman"/>
              </a:rPr>
              <a:t> </a:t>
            </a:r>
            <a:r>
              <a:rPr sz="1200" spc="-50" dirty="0">
                <a:latin typeface="Times New Roman"/>
                <a:cs typeface="Times New Roman"/>
              </a:rPr>
              <a:t>утяжелении</a:t>
            </a:r>
            <a:r>
              <a:rPr sz="1200" spc="-65" dirty="0">
                <a:latin typeface="Times New Roman"/>
                <a:cs typeface="Times New Roman"/>
              </a:rPr>
              <a:t> </a:t>
            </a:r>
            <a:r>
              <a:rPr sz="1200" spc="-50" dirty="0">
                <a:latin typeface="Times New Roman"/>
                <a:cs typeface="Times New Roman"/>
              </a:rPr>
              <a:t>депрессии</a:t>
            </a:r>
            <a:r>
              <a:rPr sz="1200" spc="-80" dirty="0">
                <a:latin typeface="Times New Roman"/>
                <a:cs typeface="Times New Roman"/>
              </a:rPr>
              <a:t> </a:t>
            </a:r>
            <a:r>
              <a:rPr sz="1200" spc="-45" dirty="0">
                <a:latin typeface="Times New Roman"/>
                <a:cs typeface="Times New Roman"/>
              </a:rPr>
              <a:t>больные</a:t>
            </a:r>
            <a:r>
              <a:rPr sz="1200" spc="-90" dirty="0">
                <a:latin typeface="Times New Roman"/>
                <a:cs typeface="Times New Roman"/>
              </a:rPr>
              <a:t> </a:t>
            </a:r>
            <a:r>
              <a:rPr sz="1200" spc="-50" dirty="0">
                <a:latin typeface="Times New Roman"/>
                <a:cs typeface="Times New Roman"/>
              </a:rPr>
              <a:t>жалуются</a:t>
            </a:r>
            <a:r>
              <a:rPr sz="1200" spc="-80" dirty="0">
                <a:latin typeface="Times New Roman"/>
                <a:cs typeface="Times New Roman"/>
              </a:rPr>
              <a:t> </a:t>
            </a:r>
            <a:r>
              <a:rPr sz="1200" spc="-30" dirty="0">
                <a:latin typeface="Times New Roman"/>
                <a:cs typeface="Times New Roman"/>
              </a:rPr>
              <a:t>на</a:t>
            </a:r>
            <a:r>
              <a:rPr sz="1200" spc="-85" dirty="0">
                <a:latin typeface="Times New Roman"/>
                <a:cs typeface="Times New Roman"/>
              </a:rPr>
              <a:t> </a:t>
            </a:r>
            <a:r>
              <a:rPr sz="1200" spc="-50" dirty="0">
                <a:latin typeface="Times New Roman"/>
                <a:cs typeface="Times New Roman"/>
              </a:rPr>
              <a:t>отсутствие</a:t>
            </a:r>
            <a:r>
              <a:rPr sz="1200" spc="-80" dirty="0">
                <a:latin typeface="Times New Roman"/>
                <a:cs typeface="Times New Roman"/>
              </a:rPr>
              <a:t> </a:t>
            </a:r>
            <a:r>
              <a:rPr sz="1200" spc="-50" dirty="0">
                <a:latin typeface="Times New Roman"/>
                <a:cs typeface="Times New Roman"/>
              </a:rPr>
              <a:t>всякого</a:t>
            </a:r>
            <a:r>
              <a:rPr sz="1200" spc="-80" dirty="0">
                <a:latin typeface="Times New Roman"/>
                <a:cs typeface="Times New Roman"/>
              </a:rPr>
              <a:t> </a:t>
            </a:r>
            <a:r>
              <a:rPr sz="1200" spc="-50" dirty="0">
                <a:latin typeface="Times New Roman"/>
                <a:cs typeface="Times New Roman"/>
              </a:rPr>
              <a:t>чувства,</a:t>
            </a:r>
            <a:endParaRPr sz="1200">
              <a:latin typeface="Times New Roman"/>
              <a:cs typeface="Times New Roman"/>
            </a:endParaRPr>
          </a:p>
          <a:p>
            <a:pPr marL="25400" marR="17780" algn="just">
              <a:lnSpc>
                <a:spcPct val="110100"/>
              </a:lnSpc>
              <a:spcBef>
                <a:spcPts val="5"/>
              </a:spcBef>
            </a:pPr>
            <a:r>
              <a:rPr sz="1200" spc="-40" dirty="0">
                <a:latin typeface="Times New Roman"/>
                <a:cs typeface="Times New Roman"/>
              </a:rPr>
              <a:t>они </a:t>
            </a:r>
            <a:r>
              <a:rPr sz="1200" spc="-50" dirty="0">
                <a:latin typeface="Times New Roman"/>
                <a:cs typeface="Times New Roman"/>
              </a:rPr>
              <a:t>говорят, </a:t>
            </a:r>
            <a:r>
              <a:rPr sz="1200" spc="-40" dirty="0">
                <a:latin typeface="Times New Roman"/>
                <a:cs typeface="Times New Roman"/>
              </a:rPr>
              <a:t>что </a:t>
            </a:r>
            <a:r>
              <a:rPr sz="1200" spc="-45" dirty="0">
                <a:latin typeface="Times New Roman"/>
                <a:cs typeface="Times New Roman"/>
              </a:rPr>
              <a:t>стали </a:t>
            </a:r>
            <a:r>
              <a:rPr sz="1200" spc="-40" dirty="0">
                <a:latin typeface="Times New Roman"/>
                <a:cs typeface="Times New Roman"/>
              </a:rPr>
              <a:t>как </a:t>
            </a:r>
            <a:r>
              <a:rPr sz="1200" spc="-50" dirty="0">
                <a:latin typeface="Times New Roman"/>
                <a:cs typeface="Times New Roman"/>
              </a:rPr>
              <a:t>"чурки", </a:t>
            </a:r>
            <a:r>
              <a:rPr sz="1200" spc="-40" dirty="0">
                <a:latin typeface="Times New Roman"/>
                <a:cs typeface="Times New Roman"/>
              </a:rPr>
              <a:t>как </a:t>
            </a:r>
            <a:r>
              <a:rPr sz="1200" spc="-50" dirty="0">
                <a:latin typeface="Times New Roman"/>
                <a:cs typeface="Times New Roman"/>
              </a:rPr>
              <a:t>деревяшки", </a:t>
            </a:r>
            <a:r>
              <a:rPr sz="1200" spc="-40" dirty="0">
                <a:latin typeface="Times New Roman"/>
                <a:cs typeface="Times New Roman"/>
              </a:rPr>
              <a:t>что они </a:t>
            </a:r>
            <a:r>
              <a:rPr sz="1200" spc="-50" dirty="0">
                <a:latin typeface="Times New Roman"/>
                <a:cs typeface="Times New Roman"/>
              </a:rPr>
              <a:t>ничего </a:t>
            </a:r>
            <a:r>
              <a:rPr sz="1200" spc="-30" dirty="0">
                <a:latin typeface="Times New Roman"/>
                <a:cs typeface="Times New Roman"/>
              </a:rPr>
              <a:t>не </a:t>
            </a:r>
            <a:r>
              <a:rPr sz="1200" spc="-50" dirty="0">
                <a:latin typeface="Times New Roman"/>
                <a:cs typeface="Times New Roman"/>
              </a:rPr>
              <a:t>чувствуют </a:t>
            </a:r>
            <a:r>
              <a:rPr sz="1200" dirty="0">
                <a:latin typeface="Times New Roman"/>
                <a:cs typeface="Times New Roman"/>
              </a:rPr>
              <a:t>и </a:t>
            </a:r>
            <a:r>
              <a:rPr sz="1200" spc="-30" dirty="0">
                <a:latin typeface="Times New Roman"/>
                <a:cs typeface="Times New Roman"/>
              </a:rPr>
              <a:t>от </a:t>
            </a:r>
            <a:r>
              <a:rPr sz="1200" spc="-45" dirty="0">
                <a:latin typeface="Times New Roman"/>
                <a:cs typeface="Times New Roman"/>
              </a:rPr>
              <a:t>этого  </a:t>
            </a:r>
            <a:r>
              <a:rPr sz="1200" spc="-50" dirty="0">
                <a:latin typeface="Times New Roman"/>
                <a:cs typeface="Times New Roman"/>
              </a:rPr>
              <a:t>страдают.</a:t>
            </a:r>
            <a:r>
              <a:rPr sz="1200" spc="-80" dirty="0">
                <a:latin typeface="Times New Roman"/>
                <a:cs typeface="Times New Roman"/>
              </a:rPr>
              <a:t> </a:t>
            </a:r>
            <a:r>
              <a:rPr sz="1200" spc="-40" dirty="0">
                <a:latin typeface="Times New Roman"/>
                <a:cs typeface="Times New Roman"/>
              </a:rPr>
              <a:t>Это</a:t>
            </a:r>
            <a:r>
              <a:rPr sz="1200" spc="-75" dirty="0">
                <a:latin typeface="Times New Roman"/>
                <a:cs typeface="Times New Roman"/>
              </a:rPr>
              <a:t> </a:t>
            </a:r>
            <a:r>
              <a:rPr sz="1200" spc="-50" dirty="0">
                <a:latin typeface="Times New Roman"/>
                <a:cs typeface="Times New Roman"/>
              </a:rPr>
              <a:t>состояние</a:t>
            </a:r>
            <a:r>
              <a:rPr sz="1200" spc="-70" dirty="0">
                <a:latin typeface="Times New Roman"/>
                <a:cs typeface="Times New Roman"/>
              </a:rPr>
              <a:t> </a:t>
            </a:r>
            <a:r>
              <a:rPr sz="1200" spc="-50" dirty="0">
                <a:latin typeface="Times New Roman"/>
                <a:cs typeface="Times New Roman"/>
              </a:rPr>
              <a:t>больными</a:t>
            </a:r>
            <a:r>
              <a:rPr sz="1200" spc="-90" dirty="0">
                <a:latin typeface="Times New Roman"/>
                <a:cs typeface="Times New Roman"/>
              </a:rPr>
              <a:t> </a:t>
            </a:r>
            <a:r>
              <a:rPr sz="1200" spc="-50" dirty="0">
                <a:latin typeface="Times New Roman"/>
                <a:cs typeface="Times New Roman"/>
              </a:rPr>
              <a:t>оценивается</a:t>
            </a:r>
            <a:r>
              <a:rPr sz="1200" spc="-80" dirty="0">
                <a:latin typeface="Times New Roman"/>
                <a:cs typeface="Times New Roman"/>
              </a:rPr>
              <a:t> </a:t>
            </a:r>
            <a:r>
              <a:rPr sz="1200" spc="-40" dirty="0">
                <a:latin typeface="Times New Roman"/>
                <a:cs typeface="Times New Roman"/>
              </a:rPr>
              <a:t>как</a:t>
            </a:r>
            <a:r>
              <a:rPr sz="1200" spc="-80" dirty="0">
                <a:latin typeface="Times New Roman"/>
                <a:cs typeface="Times New Roman"/>
              </a:rPr>
              <a:t> </a:t>
            </a:r>
            <a:r>
              <a:rPr sz="1200" spc="-45" dirty="0">
                <a:latin typeface="Times New Roman"/>
                <a:cs typeface="Times New Roman"/>
              </a:rPr>
              <a:t>более</a:t>
            </a:r>
            <a:r>
              <a:rPr sz="1200" spc="-80" dirty="0">
                <a:latin typeface="Times New Roman"/>
                <a:cs typeface="Times New Roman"/>
              </a:rPr>
              <a:t> </a:t>
            </a:r>
            <a:r>
              <a:rPr sz="1200" spc="-50" dirty="0">
                <a:latin typeface="Times New Roman"/>
                <a:cs typeface="Times New Roman"/>
              </a:rPr>
              <a:t>тяжёлое:</a:t>
            </a:r>
            <a:r>
              <a:rPr sz="1200" spc="-80" dirty="0">
                <a:latin typeface="Times New Roman"/>
                <a:cs typeface="Times New Roman"/>
              </a:rPr>
              <a:t> </a:t>
            </a:r>
            <a:r>
              <a:rPr sz="1200" spc="-50" dirty="0">
                <a:latin typeface="Times New Roman"/>
                <a:cs typeface="Times New Roman"/>
              </a:rPr>
              <a:t>"депрессия</a:t>
            </a:r>
            <a:r>
              <a:rPr sz="1200" spc="-70" dirty="0">
                <a:latin typeface="Times New Roman"/>
                <a:cs typeface="Times New Roman"/>
              </a:rPr>
              <a:t> </a:t>
            </a:r>
            <a:r>
              <a:rPr sz="1200" dirty="0">
                <a:latin typeface="Times New Roman"/>
                <a:cs typeface="Times New Roman"/>
              </a:rPr>
              <a:t>-</a:t>
            </a:r>
            <a:r>
              <a:rPr sz="1200" spc="-85" dirty="0">
                <a:latin typeface="Times New Roman"/>
                <a:cs typeface="Times New Roman"/>
              </a:rPr>
              <a:t> </a:t>
            </a:r>
            <a:r>
              <a:rPr sz="1200" spc="-35" dirty="0">
                <a:latin typeface="Times New Roman"/>
                <a:cs typeface="Times New Roman"/>
              </a:rPr>
              <a:t>это</a:t>
            </a:r>
            <a:r>
              <a:rPr sz="1200" spc="-85" dirty="0">
                <a:latin typeface="Times New Roman"/>
                <a:cs typeface="Times New Roman"/>
              </a:rPr>
              <a:t> </a:t>
            </a:r>
            <a:r>
              <a:rPr sz="1200" spc="-50" dirty="0">
                <a:latin typeface="Times New Roman"/>
                <a:cs typeface="Times New Roman"/>
              </a:rPr>
              <a:t>тяжело,</a:t>
            </a:r>
            <a:r>
              <a:rPr sz="1200" spc="-85" dirty="0">
                <a:latin typeface="Times New Roman"/>
                <a:cs typeface="Times New Roman"/>
              </a:rPr>
              <a:t> </a:t>
            </a:r>
            <a:r>
              <a:rPr sz="1200" spc="-30" dirty="0">
                <a:latin typeface="Times New Roman"/>
                <a:cs typeface="Times New Roman"/>
              </a:rPr>
              <a:t>но</a:t>
            </a:r>
            <a:r>
              <a:rPr sz="1200" spc="-75" dirty="0">
                <a:latin typeface="Times New Roman"/>
                <a:cs typeface="Times New Roman"/>
              </a:rPr>
              <a:t> </a:t>
            </a:r>
            <a:r>
              <a:rPr sz="1200" spc="-35" dirty="0">
                <a:latin typeface="Times New Roman"/>
                <a:cs typeface="Times New Roman"/>
              </a:rPr>
              <a:t>это  </a:t>
            </a:r>
            <a:r>
              <a:rPr sz="1200" spc="-50" dirty="0">
                <a:latin typeface="Times New Roman"/>
                <a:cs typeface="Times New Roman"/>
              </a:rPr>
              <a:t>человеческое чувство, </a:t>
            </a:r>
            <a:r>
              <a:rPr sz="1200" dirty="0">
                <a:latin typeface="Times New Roman"/>
                <a:cs typeface="Times New Roman"/>
              </a:rPr>
              <a:t>а</a:t>
            </a:r>
            <a:r>
              <a:rPr sz="1200" spc="-235" dirty="0">
                <a:latin typeface="Times New Roman"/>
                <a:cs typeface="Times New Roman"/>
              </a:rPr>
              <a:t> </a:t>
            </a:r>
            <a:r>
              <a:rPr sz="1200" spc="-50" dirty="0">
                <a:latin typeface="Times New Roman"/>
                <a:cs typeface="Times New Roman"/>
              </a:rPr>
              <a:t>бесчувствие ужасно".</a:t>
            </a:r>
            <a:endParaRPr sz="1200">
              <a:latin typeface="Times New Roman"/>
              <a:cs typeface="Times New Roman"/>
            </a:endParaRPr>
          </a:p>
          <a:p>
            <a:pPr marL="25400" indent="359410" algn="just">
              <a:lnSpc>
                <a:spcPct val="100000"/>
              </a:lnSpc>
              <a:spcBef>
                <a:spcPts val="140"/>
              </a:spcBef>
            </a:pPr>
            <a:r>
              <a:rPr sz="1200" spc="-50" dirty="0">
                <a:latin typeface="Times New Roman"/>
                <a:cs typeface="Times New Roman"/>
              </a:rPr>
              <a:t>Состояние получило название "болезненное психическое бесчувствие" </a:t>
            </a:r>
            <a:r>
              <a:rPr sz="1200" spc="-5" dirty="0">
                <a:latin typeface="Times New Roman"/>
                <a:cs typeface="Times New Roman"/>
              </a:rPr>
              <a:t>(anaesthesia</a:t>
            </a:r>
            <a:r>
              <a:rPr sz="1200" spc="35" dirty="0">
                <a:latin typeface="Times New Roman"/>
                <a:cs typeface="Times New Roman"/>
              </a:rPr>
              <a:t> </a:t>
            </a:r>
            <a:r>
              <a:rPr sz="1200" spc="-5" dirty="0">
                <a:latin typeface="Times New Roman"/>
                <a:cs typeface="Times New Roman"/>
              </a:rPr>
              <a:t>psy-</a:t>
            </a:r>
            <a:endParaRPr sz="1200">
              <a:latin typeface="Times New Roman"/>
              <a:cs typeface="Times New Roman"/>
            </a:endParaRPr>
          </a:p>
          <a:p>
            <a:pPr marL="25400" marR="17780" algn="just">
              <a:lnSpc>
                <a:spcPct val="110000"/>
              </a:lnSpc>
              <a:spcBef>
                <a:spcPts val="5"/>
              </a:spcBef>
            </a:pPr>
            <a:r>
              <a:rPr sz="1200" spc="-5" dirty="0">
                <a:latin typeface="Times New Roman"/>
                <a:cs typeface="Times New Roman"/>
              </a:rPr>
              <a:t>chica </a:t>
            </a:r>
            <a:r>
              <a:rPr sz="1200" dirty="0">
                <a:latin typeface="Times New Roman"/>
                <a:cs typeface="Times New Roman"/>
              </a:rPr>
              <a:t>dolorosa) и </a:t>
            </a:r>
            <a:r>
              <a:rPr sz="1200" spc="-45" dirty="0">
                <a:latin typeface="Times New Roman"/>
                <a:cs typeface="Times New Roman"/>
              </a:rPr>
              <a:t>обычно </a:t>
            </a:r>
            <a:r>
              <a:rPr sz="1200" spc="-50" dirty="0">
                <a:latin typeface="Times New Roman"/>
                <a:cs typeface="Times New Roman"/>
              </a:rPr>
              <a:t>свидетельствует </a:t>
            </a:r>
            <a:r>
              <a:rPr sz="1200" dirty="0">
                <a:latin typeface="Times New Roman"/>
                <a:cs typeface="Times New Roman"/>
              </a:rPr>
              <a:t>о </a:t>
            </a:r>
            <a:r>
              <a:rPr sz="1200" spc="-50" dirty="0">
                <a:latin typeface="Times New Roman"/>
                <a:cs typeface="Times New Roman"/>
              </a:rPr>
              <a:t>тяжести депрессии. </a:t>
            </a:r>
            <a:r>
              <a:rPr sz="1200" dirty="0">
                <a:latin typeface="Times New Roman"/>
                <a:cs typeface="Times New Roman"/>
              </a:rPr>
              <a:t>У </a:t>
            </a:r>
            <a:r>
              <a:rPr sz="1200" spc="-50" dirty="0">
                <a:latin typeface="Times New Roman"/>
                <a:cs typeface="Times New Roman"/>
              </a:rPr>
              <a:t>депрессивных </a:t>
            </a:r>
            <a:r>
              <a:rPr sz="1200" spc="-45" dirty="0">
                <a:latin typeface="Times New Roman"/>
                <a:cs typeface="Times New Roman"/>
              </a:rPr>
              <a:t>больных можно  </a:t>
            </a:r>
            <a:r>
              <a:rPr sz="1200" spc="-50" dirty="0">
                <a:latin typeface="Times New Roman"/>
                <a:cs typeface="Times New Roman"/>
              </a:rPr>
              <a:t>наблюдать дереализацию </a:t>
            </a:r>
            <a:r>
              <a:rPr sz="1200" dirty="0">
                <a:latin typeface="Times New Roman"/>
                <a:cs typeface="Times New Roman"/>
              </a:rPr>
              <a:t>и </a:t>
            </a:r>
            <a:r>
              <a:rPr sz="1200" spc="-55" dirty="0">
                <a:latin typeface="Times New Roman"/>
                <a:cs typeface="Times New Roman"/>
              </a:rPr>
              <a:t>соматопсихическую </a:t>
            </a:r>
            <a:r>
              <a:rPr sz="1200" spc="-50" dirty="0">
                <a:latin typeface="Times New Roman"/>
                <a:cs typeface="Times New Roman"/>
              </a:rPr>
              <a:t>деперсонализацию. </a:t>
            </a:r>
            <a:r>
              <a:rPr sz="1200" spc="-35" dirty="0">
                <a:latin typeface="Times New Roman"/>
                <a:cs typeface="Times New Roman"/>
              </a:rPr>
              <a:t>При </a:t>
            </a:r>
            <a:r>
              <a:rPr sz="1200" spc="-50" dirty="0">
                <a:latin typeface="Times New Roman"/>
                <a:cs typeface="Times New Roman"/>
              </a:rPr>
              <a:t>наличии дереализации  больные говорят, </a:t>
            </a:r>
            <a:r>
              <a:rPr sz="1200" spc="-40" dirty="0">
                <a:latin typeface="Times New Roman"/>
                <a:cs typeface="Times New Roman"/>
              </a:rPr>
              <a:t>что </a:t>
            </a:r>
            <a:r>
              <a:rPr sz="1200" spc="-50" dirty="0">
                <a:latin typeface="Times New Roman"/>
                <a:cs typeface="Times New Roman"/>
              </a:rPr>
              <a:t>окружающий </a:t>
            </a:r>
            <a:r>
              <a:rPr sz="1200" spc="-35" dirty="0">
                <a:latin typeface="Times New Roman"/>
                <a:cs typeface="Times New Roman"/>
              </a:rPr>
              <a:t>мир </a:t>
            </a:r>
            <a:r>
              <a:rPr sz="1200" spc="-55" dirty="0">
                <a:latin typeface="Times New Roman"/>
                <a:cs typeface="Times New Roman"/>
              </a:rPr>
              <a:t>воспринимается </a:t>
            </a:r>
            <a:r>
              <a:rPr sz="1200" spc="-30" dirty="0">
                <a:latin typeface="Times New Roman"/>
                <a:cs typeface="Times New Roman"/>
              </a:rPr>
              <a:t>не </a:t>
            </a:r>
            <a:r>
              <a:rPr sz="1200" spc="-40" dirty="0">
                <a:latin typeface="Times New Roman"/>
                <a:cs typeface="Times New Roman"/>
              </a:rPr>
              <a:t>так </a:t>
            </a:r>
            <a:r>
              <a:rPr sz="1200" spc="-50" dirty="0">
                <a:latin typeface="Times New Roman"/>
                <a:cs typeface="Times New Roman"/>
              </a:rPr>
              <a:t>четко, </a:t>
            </a:r>
            <a:r>
              <a:rPr sz="1200" spc="-40" dirty="0">
                <a:latin typeface="Times New Roman"/>
                <a:cs typeface="Times New Roman"/>
              </a:rPr>
              <a:t>как </a:t>
            </a:r>
            <a:r>
              <a:rPr sz="1200" spc="-50" dirty="0">
                <a:latin typeface="Times New Roman"/>
                <a:cs typeface="Times New Roman"/>
              </a:rPr>
              <a:t>раньше, </a:t>
            </a:r>
            <a:r>
              <a:rPr sz="1200" spc="-30" dirty="0">
                <a:latin typeface="Times New Roman"/>
                <a:cs typeface="Times New Roman"/>
              </a:rPr>
              <a:t>он </a:t>
            </a:r>
            <a:r>
              <a:rPr sz="1200" spc="-50" dirty="0">
                <a:latin typeface="Times New Roman"/>
                <a:cs typeface="Times New Roman"/>
              </a:rPr>
              <a:t>утратил  яркость красок, живость </a:t>
            </a:r>
            <a:r>
              <a:rPr sz="1200" dirty="0">
                <a:latin typeface="Times New Roman"/>
                <a:cs typeface="Times New Roman"/>
              </a:rPr>
              <a:t>и </a:t>
            </a:r>
            <a:r>
              <a:rPr sz="1200" spc="-50" dirty="0">
                <a:latin typeface="Times New Roman"/>
                <a:cs typeface="Times New Roman"/>
              </a:rPr>
              <a:t>жизненность, </a:t>
            </a:r>
            <a:r>
              <a:rPr sz="1200" spc="-35" dirty="0">
                <a:latin typeface="Times New Roman"/>
                <a:cs typeface="Times New Roman"/>
              </a:rPr>
              <a:t>все </a:t>
            </a:r>
            <a:r>
              <a:rPr sz="1200" spc="-55" dirty="0">
                <a:latin typeface="Times New Roman"/>
                <a:cs typeface="Times New Roman"/>
              </a:rPr>
              <a:t>воспринимается </a:t>
            </a:r>
            <a:r>
              <a:rPr sz="1200" spc="-40" dirty="0">
                <a:latin typeface="Times New Roman"/>
                <a:cs typeface="Times New Roman"/>
              </a:rPr>
              <a:t>как </a:t>
            </a:r>
            <a:r>
              <a:rPr sz="1200" spc="-45" dirty="0">
                <a:latin typeface="Times New Roman"/>
                <a:cs typeface="Times New Roman"/>
              </a:rPr>
              <a:t>через туман, </a:t>
            </a:r>
            <a:r>
              <a:rPr sz="1200" spc="-50" dirty="0">
                <a:latin typeface="Times New Roman"/>
                <a:cs typeface="Times New Roman"/>
              </a:rPr>
              <a:t>непромытое стекло,  дымку. </a:t>
            </a:r>
            <a:r>
              <a:rPr sz="1200" spc="-40" dirty="0">
                <a:latin typeface="Times New Roman"/>
                <a:cs typeface="Times New Roman"/>
              </a:rPr>
              <a:t>При </a:t>
            </a:r>
            <a:r>
              <a:rPr sz="1200" spc="-55" dirty="0">
                <a:latin typeface="Times New Roman"/>
                <a:cs typeface="Times New Roman"/>
              </a:rPr>
              <a:t>соматопсихической </a:t>
            </a:r>
            <a:r>
              <a:rPr sz="1200" spc="-50" dirty="0">
                <a:latin typeface="Times New Roman"/>
                <a:cs typeface="Times New Roman"/>
              </a:rPr>
              <a:t>деперсонализации </a:t>
            </a:r>
            <a:r>
              <a:rPr sz="1200" spc="-45" dirty="0">
                <a:latin typeface="Times New Roman"/>
                <a:cs typeface="Times New Roman"/>
              </a:rPr>
              <a:t>больные </a:t>
            </a:r>
            <a:r>
              <a:rPr sz="1200" spc="-50" dirty="0">
                <a:latin typeface="Times New Roman"/>
                <a:cs typeface="Times New Roman"/>
              </a:rPr>
              <a:t>недостаточно </a:t>
            </a:r>
            <a:r>
              <a:rPr sz="1200" spc="-45" dirty="0">
                <a:latin typeface="Times New Roman"/>
                <a:cs typeface="Times New Roman"/>
              </a:rPr>
              <a:t>четко </a:t>
            </a:r>
            <a:r>
              <a:rPr sz="1200" spc="-50" dirty="0">
                <a:latin typeface="Times New Roman"/>
                <a:cs typeface="Times New Roman"/>
              </a:rPr>
              <a:t>воспринимают  </a:t>
            </a:r>
            <a:r>
              <a:rPr sz="1200" spc="-40" dirty="0">
                <a:latin typeface="Times New Roman"/>
                <a:cs typeface="Times New Roman"/>
              </a:rPr>
              <a:t>своё </a:t>
            </a:r>
            <a:r>
              <a:rPr sz="1200" spc="-45" dirty="0">
                <a:latin typeface="Times New Roman"/>
                <a:cs typeface="Times New Roman"/>
              </a:rPr>
              <a:t>тело: </a:t>
            </a:r>
            <a:r>
              <a:rPr sz="1200" dirty="0">
                <a:latin typeface="Times New Roman"/>
                <a:cs typeface="Times New Roman"/>
              </a:rPr>
              <a:t>" Я </a:t>
            </a:r>
            <a:r>
              <a:rPr sz="1200" spc="-40" dirty="0">
                <a:latin typeface="Times New Roman"/>
                <a:cs typeface="Times New Roman"/>
              </a:rPr>
              <a:t>как </a:t>
            </a:r>
            <a:r>
              <a:rPr sz="1200" spc="-30" dirty="0">
                <a:latin typeface="Times New Roman"/>
                <a:cs typeface="Times New Roman"/>
              </a:rPr>
              <a:t>бы </a:t>
            </a:r>
            <a:r>
              <a:rPr sz="1200" spc="-50" dirty="0">
                <a:latin typeface="Times New Roman"/>
                <a:cs typeface="Times New Roman"/>
              </a:rPr>
              <a:t>растворяюсь </a:t>
            </a:r>
            <a:r>
              <a:rPr sz="1200" dirty="0">
                <a:latin typeface="Times New Roman"/>
                <a:cs typeface="Times New Roman"/>
              </a:rPr>
              <a:t>в </a:t>
            </a:r>
            <a:r>
              <a:rPr sz="1200" spc="-50" dirty="0">
                <a:latin typeface="Times New Roman"/>
                <a:cs typeface="Times New Roman"/>
              </a:rPr>
              <a:t>окружающем, </a:t>
            </a:r>
            <a:r>
              <a:rPr sz="1200" spc="-30" dirty="0">
                <a:latin typeface="Times New Roman"/>
                <a:cs typeface="Times New Roman"/>
              </a:rPr>
              <a:t>не </a:t>
            </a:r>
            <a:r>
              <a:rPr sz="1200" spc="-50" dirty="0">
                <a:latin typeface="Times New Roman"/>
                <a:cs typeface="Times New Roman"/>
              </a:rPr>
              <a:t>чувствую </a:t>
            </a:r>
            <a:r>
              <a:rPr sz="1200" spc="-45" dirty="0">
                <a:latin typeface="Times New Roman"/>
                <a:cs typeface="Times New Roman"/>
              </a:rPr>
              <a:t>своих </a:t>
            </a:r>
            <a:r>
              <a:rPr sz="1200" spc="-50" dirty="0">
                <a:latin typeface="Times New Roman"/>
                <a:cs typeface="Times New Roman"/>
              </a:rPr>
              <a:t>границ". </a:t>
            </a:r>
            <a:r>
              <a:rPr sz="1200" dirty="0">
                <a:latin typeface="Times New Roman"/>
                <a:cs typeface="Times New Roman"/>
              </a:rPr>
              <a:t>У </a:t>
            </a:r>
            <a:r>
              <a:rPr sz="1200" spc="-45" dirty="0">
                <a:latin typeface="Times New Roman"/>
                <a:cs typeface="Times New Roman"/>
              </a:rPr>
              <a:t>больных  </a:t>
            </a:r>
            <a:r>
              <a:rPr sz="1200" spc="-50" dirty="0">
                <a:latin typeface="Times New Roman"/>
                <a:cs typeface="Times New Roman"/>
              </a:rPr>
              <a:t>утрачивается ощущение сытости, </a:t>
            </a:r>
            <a:r>
              <a:rPr sz="1200" spc="-40" dirty="0">
                <a:latin typeface="Times New Roman"/>
                <a:cs typeface="Times New Roman"/>
              </a:rPr>
              <a:t>они </a:t>
            </a:r>
            <a:r>
              <a:rPr sz="1200" spc="-30" dirty="0">
                <a:latin typeface="Times New Roman"/>
                <a:cs typeface="Times New Roman"/>
              </a:rPr>
              <a:t>не </a:t>
            </a:r>
            <a:r>
              <a:rPr sz="1200" spc="-50" dirty="0">
                <a:latin typeface="Times New Roman"/>
                <a:cs typeface="Times New Roman"/>
              </a:rPr>
              <a:t>чувствуют </a:t>
            </a:r>
            <a:r>
              <a:rPr sz="1200" spc="-45" dirty="0">
                <a:latin typeface="Times New Roman"/>
                <a:cs typeface="Times New Roman"/>
              </a:rPr>
              <a:t>жажды, </a:t>
            </a:r>
            <a:r>
              <a:rPr sz="1200" spc="-30" dirty="0">
                <a:latin typeface="Times New Roman"/>
                <a:cs typeface="Times New Roman"/>
              </a:rPr>
              <a:t>не </a:t>
            </a:r>
            <a:r>
              <a:rPr sz="1200" spc="-50" dirty="0">
                <a:latin typeface="Times New Roman"/>
                <a:cs typeface="Times New Roman"/>
              </a:rPr>
              <a:t>испытывают удовлетворения </a:t>
            </a:r>
            <a:r>
              <a:rPr sz="1200" spc="-30" dirty="0">
                <a:latin typeface="Times New Roman"/>
                <a:cs typeface="Times New Roman"/>
              </a:rPr>
              <a:t>от  </a:t>
            </a:r>
            <a:r>
              <a:rPr sz="1200" spc="-50" dirty="0">
                <a:latin typeface="Times New Roman"/>
                <a:cs typeface="Times New Roman"/>
              </a:rPr>
              <a:t>опорожнения</a:t>
            </a:r>
            <a:r>
              <a:rPr sz="1200" spc="-95" dirty="0">
                <a:latin typeface="Times New Roman"/>
                <a:cs typeface="Times New Roman"/>
              </a:rPr>
              <a:t> </a:t>
            </a:r>
            <a:r>
              <a:rPr sz="1200" spc="-50" dirty="0">
                <a:latin typeface="Times New Roman"/>
                <a:cs typeface="Times New Roman"/>
              </a:rPr>
              <a:t>мочевого</a:t>
            </a:r>
            <a:r>
              <a:rPr sz="1200" spc="-90" dirty="0">
                <a:latin typeface="Times New Roman"/>
                <a:cs typeface="Times New Roman"/>
              </a:rPr>
              <a:t> </a:t>
            </a:r>
            <a:r>
              <a:rPr sz="1200" spc="-50" dirty="0">
                <a:latin typeface="Times New Roman"/>
                <a:cs typeface="Times New Roman"/>
              </a:rPr>
              <a:t>пузыря,</a:t>
            </a:r>
            <a:r>
              <a:rPr sz="1200" spc="-105" dirty="0">
                <a:latin typeface="Times New Roman"/>
                <a:cs typeface="Times New Roman"/>
              </a:rPr>
              <a:t> </a:t>
            </a:r>
            <a:r>
              <a:rPr sz="1200" spc="-30" dirty="0">
                <a:latin typeface="Times New Roman"/>
                <a:cs typeface="Times New Roman"/>
              </a:rPr>
              <a:t>не</a:t>
            </a:r>
            <a:r>
              <a:rPr sz="1200" spc="-95" dirty="0">
                <a:latin typeface="Times New Roman"/>
                <a:cs typeface="Times New Roman"/>
              </a:rPr>
              <a:t> </a:t>
            </a:r>
            <a:r>
              <a:rPr sz="1200" spc="-50" dirty="0">
                <a:latin typeface="Times New Roman"/>
                <a:cs typeface="Times New Roman"/>
              </a:rPr>
              <a:t>чувствуют,</a:t>
            </a:r>
            <a:r>
              <a:rPr sz="1200" spc="-100" dirty="0">
                <a:latin typeface="Times New Roman"/>
                <a:cs typeface="Times New Roman"/>
              </a:rPr>
              <a:t> </a:t>
            </a:r>
            <a:r>
              <a:rPr sz="1200" spc="-40" dirty="0">
                <a:latin typeface="Times New Roman"/>
                <a:cs typeface="Times New Roman"/>
              </a:rPr>
              <a:t>что</a:t>
            </a:r>
            <a:r>
              <a:rPr sz="1200" spc="-90" dirty="0">
                <a:latin typeface="Times New Roman"/>
                <a:cs typeface="Times New Roman"/>
              </a:rPr>
              <a:t> </a:t>
            </a:r>
            <a:r>
              <a:rPr sz="1200" spc="-45" dirty="0">
                <a:latin typeface="Times New Roman"/>
                <a:cs typeface="Times New Roman"/>
              </a:rPr>
              <a:t>спали</a:t>
            </a:r>
            <a:r>
              <a:rPr sz="1200" spc="-95" dirty="0">
                <a:latin typeface="Times New Roman"/>
                <a:cs typeface="Times New Roman"/>
              </a:rPr>
              <a:t> </a:t>
            </a:r>
            <a:r>
              <a:rPr sz="1200" spc="-45" dirty="0">
                <a:latin typeface="Times New Roman"/>
                <a:cs typeface="Times New Roman"/>
              </a:rPr>
              <a:t>ночью,</a:t>
            </a:r>
            <a:r>
              <a:rPr sz="1200" spc="-105" dirty="0">
                <a:latin typeface="Times New Roman"/>
                <a:cs typeface="Times New Roman"/>
              </a:rPr>
              <a:t> </a:t>
            </a:r>
            <a:r>
              <a:rPr sz="1200" spc="-45" dirty="0">
                <a:latin typeface="Times New Roman"/>
                <a:cs typeface="Times New Roman"/>
              </a:rPr>
              <a:t>хотя</a:t>
            </a:r>
            <a:r>
              <a:rPr sz="1200" spc="-105" dirty="0">
                <a:latin typeface="Times New Roman"/>
                <a:cs typeface="Times New Roman"/>
              </a:rPr>
              <a:t> </a:t>
            </a:r>
            <a:r>
              <a:rPr sz="1200" spc="-30" dirty="0">
                <a:latin typeface="Times New Roman"/>
                <a:cs typeface="Times New Roman"/>
              </a:rPr>
              <a:t>на</a:t>
            </a:r>
            <a:r>
              <a:rPr sz="1200" spc="-90" dirty="0">
                <a:latin typeface="Times New Roman"/>
                <a:cs typeface="Times New Roman"/>
              </a:rPr>
              <a:t> </a:t>
            </a:r>
            <a:r>
              <a:rPr sz="1200" spc="-45" dirty="0">
                <a:latin typeface="Times New Roman"/>
                <a:cs typeface="Times New Roman"/>
              </a:rPr>
              <a:t>самом</a:t>
            </a:r>
            <a:r>
              <a:rPr sz="1200" spc="-100" dirty="0">
                <a:latin typeface="Times New Roman"/>
                <a:cs typeface="Times New Roman"/>
              </a:rPr>
              <a:t> </a:t>
            </a:r>
            <a:r>
              <a:rPr sz="1200" spc="-40" dirty="0">
                <a:latin typeface="Times New Roman"/>
                <a:cs typeface="Times New Roman"/>
              </a:rPr>
              <a:t>деле</a:t>
            </a:r>
            <a:r>
              <a:rPr sz="1200" spc="-95" dirty="0">
                <a:latin typeface="Times New Roman"/>
                <a:cs typeface="Times New Roman"/>
              </a:rPr>
              <a:t> </a:t>
            </a:r>
            <a:r>
              <a:rPr sz="1200" spc="-45" dirty="0">
                <a:latin typeface="Times New Roman"/>
                <a:cs typeface="Times New Roman"/>
              </a:rPr>
              <a:t>спали.</a:t>
            </a:r>
            <a:endParaRPr sz="1200">
              <a:latin typeface="Times New Roman"/>
              <a:cs typeface="Times New Roman"/>
            </a:endParaRPr>
          </a:p>
          <a:p>
            <a:pPr marL="25400" marR="18415" indent="359410" algn="just">
              <a:lnSpc>
                <a:spcPct val="110000"/>
              </a:lnSpc>
              <a:spcBef>
                <a:spcPts val="5"/>
              </a:spcBef>
            </a:pPr>
            <a:r>
              <a:rPr sz="1200" spc="-50" dirty="0">
                <a:latin typeface="Times New Roman"/>
                <a:cs typeface="Times New Roman"/>
              </a:rPr>
              <a:t>Вегетативные </a:t>
            </a:r>
            <a:r>
              <a:rPr sz="1200" dirty="0">
                <a:latin typeface="Times New Roman"/>
                <a:cs typeface="Times New Roman"/>
              </a:rPr>
              <a:t>и </a:t>
            </a:r>
            <a:r>
              <a:rPr sz="1200" spc="-50" dirty="0">
                <a:latin typeface="Times New Roman"/>
                <a:cs typeface="Times New Roman"/>
              </a:rPr>
              <a:t>соматические расстройства </a:t>
            </a:r>
            <a:r>
              <a:rPr sz="1200" spc="-45" dirty="0">
                <a:latin typeface="Times New Roman"/>
                <a:cs typeface="Times New Roman"/>
              </a:rPr>
              <a:t>обычно </a:t>
            </a:r>
            <a:r>
              <a:rPr sz="1200" spc="-50" dirty="0">
                <a:latin typeface="Times New Roman"/>
                <a:cs typeface="Times New Roman"/>
              </a:rPr>
              <a:t>обусловлены повышением тонуса  симпатического </a:t>
            </a:r>
            <a:r>
              <a:rPr sz="1200" spc="-45" dirty="0">
                <a:latin typeface="Times New Roman"/>
                <a:cs typeface="Times New Roman"/>
              </a:rPr>
              <a:t>отдела </a:t>
            </a:r>
            <a:r>
              <a:rPr sz="1200" spc="-50" dirty="0">
                <a:latin typeface="Times New Roman"/>
                <a:cs typeface="Times New Roman"/>
              </a:rPr>
              <a:t>вегетативной нервной системы: наблюдаются тахикардия, повышение  артериального давления, сухость </a:t>
            </a:r>
            <a:r>
              <a:rPr sz="1200" spc="-25" dirty="0">
                <a:latin typeface="Times New Roman"/>
                <a:cs typeface="Times New Roman"/>
              </a:rPr>
              <a:t>во </a:t>
            </a:r>
            <a:r>
              <a:rPr sz="1200" spc="-45" dirty="0">
                <a:latin typeface="Times New Roman"/>
                <a:cs typeface="Times New Roman"/>
              </a:rPr>
              <a:t>рту, </a:t>
            </a:r>
            <a:r>
              <a:rPr sz="1200" spc="-50" dirty="0">
                <a:latin typeface="Times New Roman"/>
                <a:cs typeface="Times New Roman"/>
              </a:rPr>
              <a:t>отсутствие аппетита, больные жалуются </a:t>
            </a:r>
            <a:r>
              <a:rPr sz="1200" spc="-30" dirty="0">
                <a:latin typeface="Times New Roman"/>
                <a:cs typeface="Times New Roman"/>
              </a:rPr>
              <a:t>на </a:t>
            </a:r>
            <a:r>
              <a:rPr sz="1200" spc="-50" dirty="0">
                <a:latin typeface="Times New Roman"/>
                <a:cs typeface="Times New Roman"/>
              </a:rPr>
              <a:t>ощущение  распирания</a:t>
            </a:r>
            <a:r>
              <a:rPr sz="1200" spc="-75" dirty="0">
                <a:latin typeface="Times New Roman"/>
                <a:cs typeface="Times New Roman"/>
              </a:rPr>
              <a:t> </a:t>
            </a:r>
            <a:r>
              <a:rPr sz="1200" dirty="0">
                <a:latin typeface="Times New Roman"/>
                <a:cs typeface="Times New Roman"/>
              </a:rPr>
              <a:t>в</a:t>
            </a:r>
            <a:r>
              <a:rPr sz="1200" spc="-85" dirty="0">
                <a:latin typeface="Times New Roman"/>
                <a:cs typeface="Times New Roman"/>
              </a:rPr>
              <a:t> </a:t>
            </a:r>
            <a:r>
              <a:rPr sz="1200" spc="-50" dirty="0">
                <a:latin typeface="Times New Roman"/>
                <a:cs typeface="Times New Roman"/>
              </a:rPr>
              <a:t>области</a:t>
            </a:r>
            <a:r>
              <a:rPr sz="1200" spc="-70" dirty="0">
                <a:latin typeface="Times New Roman"/>
                <a:cs typeface="Times New Roman"/>
              </a:rPr>
              <a:t> </a:t>
            </a:r>
            <a:r>
              <a:rPr sz="1200" spc="-50" dirty="0">
                <a:latin typeface="Times New Roman"/>
                <a:cs typeface="Times New Roman"/>
              </a:rPr>
              <a:t>желудка,</a:t>
            </a:r>
            <a:r>
              <a:rPr sz="1200" spc="-75" dirty="0">
                <a:latin typeface="Times New Roman"/>
                <a:cs typeface="Times New Roman"/>
              </a:rPr>
              <a:t> </a:t>
            </a:r>
            <a:r>
              <a:rPr sz="1200" spc="-50" dirty="0">
                <a:latin typeface="Times New Roman"/>
                <a:cs typeface="Times New Roman"/>
              </a:rPr>
              <a:t>кишечника,</a:t>
            </a:r>
            <a:r>
              <a:rPr sz="1200" spc="-65" dirty="0">
                <a:latin typeface="Times New Roman"/>
                <a:cs typeface="Times New Roman"/>
              </a:rPr>
              <a:t> </a:t>
            </a:r>
            <a:r>
              <a:rPr sz="1200" spc="-50" dirty="0">
                <a:latin typeface="Times New Roman"/>
                <a:cs typeface="Times New Roman"/>
              </a:rPr>
              <a:t>запоры,</a:t>
            </a:r>
            <a:r>
              <a:rPr sz="1200" spc="-65" dirty="0">
                <a:latin typeface="Times New Roman"/>
                <a:cs typeface="Times New Roman"/>
              </a:rPr>
              <a:t> </a:t>
            </a:r>
            <a:r>
              <a:rPr sz="1200" spc="-50" dirty="0">
                <a:latin typeface="Times New Roman"/>
                <a:cs typeface="Times New Roman"/>
              </a:rPr>
              <a:t>отмечается</a:t>
            </a:r>
            <a:r>
              <a:rPr sz="1200" spc="-70" dirty="0">
                <a:latin typeface="Times New Roman"/>
                <a:cs typeface="Times New Roman"/>
              </a:rPr>
              <a:t> </a:t>
            </a:r>
            <a:r>
              <a:rPr sz="1200" spc="-50" dirty="0">
                <a:latin typeface="Times New Roman"/>
                <a:cs typeface="Times New Roman"/>
              </a:rPr>
              <a:t>значительное</a:t>
            </a:r>
            <a:r>
              <a:rPr sz="1200" spc="-70" dirty="0">
                <a:latin typeface="Times New Roman"/>
                <a:cs typeface="Times New Roman"/>
              </a:rPr>
              <a:t> </a:t>
            </a:r>
            <a:r>
              <a:rPr sz="1200" spc="-50" dirty="0">
                <a:latin typeface="Times New Roman"/>
                <a:cs typeface="Times New Roman"/>
              </a:rPr>
              <a:t>снижение</a:t>
            </a:r>
            <a:r>
              <a:rPr sz="1200" spc="-70" dirty="0">
                <a:latin typeface="Times New Roman"/>
                <a:cs typeface="Times New Roman"/>
              </a:rPr>
              <a:t> </a:t>
            </a:r>
            <a:r>
              <a:rPr sz="1200" spc="-45" dirty="0">
                <a:latin typeface="Times New Roman"/>
                <a:cs typeface="Times New Roman"/>
              </a:rPr>
              <a:t>массы</a:t>
            </a:r>
            <a:r>
              <a:rPr sz="1200" spc="-75" dirty="0">
                <a:latin typeface="Times New Roman"/>
                <a:cs typeface="Times New Roman"/>
              </a:rPr>
              <a:t> </a:t>
            </a:r>
            <a:r>
              <a:rPr sz="1200" spc="-40" dirty="0">
                <a:latin typeface="Times New Roman"/>
                <a:cs typeface="Times New Roman"/>
              </a:rPr>
              <a:t>тела</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82040" y="433079"/>
            <a:ext cx="5954395" cy="9458487"/>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4</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12700" marR="23495" algn="just">
              <a:lnSpc>
                <a:spcPct val="110100"/>
              </a:lnSpc>
            </a:pPr>
            <a:r>
              <a:rPr sz="1200" spc="-40" dirty="0">
                <a:latin typeface="Times New Roman"/>
                <a:cs typeface="Times New Roman"/>
              </a:rPr>
              <a:t>—до </a:t>
            </a:r>
            <a:r>
              <a:rPr sz="1200" spc="-30" dirty="0">
                <a:latin typeface="Times New Roman"/>
                <a:cs typeface="Times New Roman"/>
              </a:rPr>
              <a:t>10 кг </a:t>
            </a:r>
            <a:r>
              <a:rPr sz="1200" dirty="0">
                <a:latin typeface="Times New Roman"/>
                <a:cs typeface="Times New Roman"/>
              </a:rPr>
              <a:t>и </a:t>
            </a:r>
            <a:r>
              <a:rPr sz="1200" spc="-45" dirty="0">
                <a:latin typeface="Times New Roman"/>
                <a:cs typeface="Times New Roman"/>
              </a:rPr>
              <a:t>более, </a:t>
            </a:r>
            <a:r>
              <a:rPr sz="1200" spc="-40" dirty="0">
                <a:latin typeface="Times New Roman"/>
                <a:cs typeface="Times New Roman"/>
              </a:rPr>
              <a:t>что </a:t>
            </a:r>
            <a:r>
              <a:rPr sz="1200" spc="-50" dirty="0">
                <a:latin typeface="Times New Roman"/>
                <a:cs typeface="Times New Roman"/>
              </a:rPr>
              <a:t>наводит </a:t>
            </a:r>
            <a:r>
              <a:rPr sz="1200" spc="-45" dirty="0">
                <a:latin typeface="Times New Roman"/>
                <a:cs typeface="Times New Roman"/>
              </a:rPr>
              <a:t>врачей </a:t>
            </a:r>
            <a:r>
              <a:rPr sz="1200" spc="-30" dirty="0">
                <a:latin typeface="Times New Roman"/>
                <a:cs typeface="Times New Roman"/>
              </a:rPr>
              <a:t>на </a:t>
            </a:r>
            <a:r>
              <a:rPr sz="1200" spc="-45" dirty="0">
                <a:latin typeface="Times New Roman"/>
                <a:cs typeface="Times New Roman"/>
              </a:rPr>
              <a:t>мысль </a:t>
            </a:r>
            <a:r>
              <a:rPr sz="1200" spc="-30" dirty="0">
                <a:latin typeface="Times New Roman"/>
                <a:cs typeface="Times New Roman"/>
              </a:rPr>
              <a:t>об </a:t>
            </a:r>
            <a:r>
              <a:rPr sz="1200" spc="-50" dirty="0">
                <a:latin typeface="Times New Roman"/>
                <a:cs typeface="Times New Roman"/>
              </a:rPr>
              <a:t>онкологическом заболевании </a:t>
            </a:r>
            <a:r>
              <a:rPr sz="1200" dirty="0">
                <a:latin typeface="Times New Roman"/>
                <a:cs typeface="Times New Roman"/>
              </a:rPr>
              <a:t>у </a:t>
            </a:r>
            <a:r>
              <a:rPr sz="1200" spc="-50" dirty="0">
                <a:latin typeface="Times New Roman"/>
                <a:cs typeface="Times New Roman"/>
              </a:rPr>
              <a:t>больного </a:t>
            </a:r>
            <a:r>
              <a:rPr sz="1200" dirty="0">
                <a:latin typeface="Times New Roman"/>
                <a:cs typeface="Times New Roman"/>
              </a:rPr>
              <a:t>и  </a:t>
            </a:r>
            <a:r>
              <a:rPr sz="1200" spc="-50" dirty="0">
                <a:latin typeface="Times New Roman"/>
                <a:cs typeface="Times New Roman"/>
              </a:rPr>
              <a:t>приводит </a:t>
            </a:r>
            <a:r>
              <a:rPr sz="1200" dirty="0">
                <a:latin typeface="Times New Roman"/>
                <a:cs typeface="Times New Roman"/>
              </a:rPr>
              <a:t>к </a:t>
            </a:r>
            <a:r>
              <a:rPr sz="1200" spc="-50" dirty="0">
                <a:latin typeface="Times New Roman"/>
                <a:cs typeface="Times New Roman"/>
              </a:rPr>
              <a:t>многочисленным исследованиям. </a:t>
            </a:r>
            <a:r>
              <a:rPr sz="1200" dirty="0">
                <a:latin typeface="Times New Roman"/>
                <a:cs typeface="Times New Roman"/>
              </a:rPr>
              <a:t>У </a:t>
            </a:r>
            <a:r>
              <a:rPr sz="1200" spc="-45" dirty="0">
                <a:latin typeface="Times New Roman"/>
                <a:cs typeface="Times New Roman"/>
              </a:rPr>
              <a:t>женщин </a:t>
            </a:r>
            <a:r>
              <a:rPr sz="1200" spc="-25" dirty="0">
                <a:latin typeface="Times New Roman"/>
                <a:cs typeface="Times New Roman"/>
              </a:rPr>
              <a:t>во </a:t>
            </a:r>
            <a:r>
              <a:rPr sz="1200" spc="-45" dirty="0">
                <a:latin typeface="Times New Roman"/>
                <a:cs typeface="Times New Roman"/>
              </a:rPr>
              <a:t>время </a:t>
            </a:r>
            <a:r>
              <a:rPr sz="1200" spc="-50" dirty="0">
                <a:latin typeface="Times New Roman"/>
                <a:cs typeface="Times New Roman"/>
              </a:rPr>
              <a:t>приступа болезни </a:t>
            </a:r>
            <a:r>
              <a:rPr sz="1200" spc="-45" dirty="0">
                <a:latin typeface="Times New Roman"/>
                <a:cs typeface="Times New Roman"/>
              </a:rPr>
              <a:t>часто  </a:t>
            </a:r>
            <a:r>
              <a:rPr sz="1200" spc="-50" dirty="0">
                <a:latin typeface="Times New Roman"/>
                <a:cs typeface="Times New Roman"/>
              </a:rPr>
              <a:t>исчезают</a:t>
            </a:r>
            <a:r>
              <a:rPr sz="1200" spc="-95" dirty="0">
                <a:latin typeface="Times New Roman"/>
                <a:cs typeface="Times New Roman"/>
              </a:rPr>
              <a:t> </a:t>
            </a:r>
            <a:r>
              <a:rPr sz="1200" spc="-50" dirty="0">
                <a:latin typeface="Times New Roman"/>
                <a:cs typeface="Times New Roman"/>
              </a:rPr>
              <a:t>месячные.</a:t>
            </a:r>
            <a:endParaRPr sz="1200">
              <a:latin typeface="Times New Roman"/>
              <a:cs typeface="Times New Roman"/>
            </a:endParaRPr>
          </a:p>
          <a:p>
            <a:pPr marL="12700" marR="20955" indent="359410" algn="just">
              <a:lnSpc>
                <a:spcPct val="110100"/>
              </a:lnSpc>
              <a:spcBef>
                <a:spcPts val="5"/>
              </a:spcBef>
            </a:pPr>
            <a:r>
              <a:rPr sz="1200" b="1" spc="-50" dirty="0">
                <a:latin typeface="Times New Roman"/>
                <a:cs typeface="Times New Roman"/>
              </a:rPr>
              <a:t>Варианты депрессивных </a:t>
            </a:r>
            <a:r>
              <a:rPr sz="1200" b="1" spc="-45" dirty="0">
                <a:latin typeface="Times New Roman"/>
                <a:cs typeface="Times New Roman"/>
              </a:rPr>
              <a:t>состояний</a:t>
            </a:r>
            <a:r>
              <a:rPr sz="1200" spc="-45" dirty="0">
                <a:latin typeface="Times New Roman"/>
                <a:cs typeface="Times New Roman"/>
              </a:rPr>
              <a:t>. </a:t>
            </a:r>
            <a:r>
              <a:rPr sz="1200" dirty="0">
                <a:latin typeface="Times New Roman"/>
                <a:cs typeface="Times New Roman"/>
              </a:rPr>
              <a:t>В </a:t>
            </a:r>
            <a:r>
              <a:rPr sz="1200" spc="-50" dirty="0">
                <a:latin typeface="Times New Roman"/>
                <a:cs typeface="Times New Roman"/>
              </a:rPr>
              <a:t>зависимости </a:t>
            </a:r>
            <a:r>
              <a:rPr sz="1200" spc="-30" dirty="0">
                <a:latin typeface="Times New Roman"/>
                <a:cs typeface="Times New Roman"/>
              </a:rPr>
              <a:t>от </a:t>
            </a:r>
            <a:r>
              <a:rPr sz="1200" spc="-50" dirty="0">
                <a:latin typeface="Times New Roman"/>
                <a:cs typeface="Times New Roman"/>
              </a:rPr>
              <a:t>преобладания </a:t>
            </a:r>
            <a:r>
              <a:rPr sz="1200" spc="-40" dirty="0">
                <a:latin typeface="Times New Roman"/>
                <a:cs typeface="Times New Roman"/>
              </a:rPr>
              <a:t>той </a:t>
            </a:r>
            <a:r>
              <a:rPr sz="1200" spc="-35" dirty="0">
                <a:latin typeface="Times New Roman"/>
                <a:cs typeface="Times New Roman"/>
              </a:rPr>
              <a:t>или </a:t>
            </a:r>
            <a:r>
              <a:rPr sz="1200" spc="-45" dirty="0">
                <a:latin typeface="Times New Roman"/>
                <a:cs typeface="Times New Roman"/>
              </a:rPr>
              <a:t>иной  </a:t>
            </a:r>
            <a:r>
              <a:rPr sz="1200" spc="-50" dirty="0">
                <a:latin typeface="Times New Roman"/>
                <a:cs typeface="Times New Roman"/>
              </a:rPr>
              <a:t>симптоматики </a:t>
            </a:r>
            <a:r>
              <a:rPr sz="1200" spc="-40" dirty="0">
                <a:latin typeface="Times New Roman"/>
                <a:cs typeface="Times New Roman"/>
              </a:rPr>
              <a:t>при </a:t>
            </a:r>
            <a:r>
              <a:rPr sz="1200" spc="-50" dirty="0">
                <a:latin typeface="Times New Roman"/>
                <a:cs typeface="Times New Roman"/>
              </a:rPr>
              <a:t>депрессивной </a:t>
            </a:r>
            <a:r>
              <a:rPr sz="1200" spc="-40" dirty="0">
                <a:latin typeface="Times New Roman"/>
                <a:cs typeface="Times New Roman"/>
              </a:rPr>
              <a:t>фазе </a:t>
            </a:r>
            <a:r>
              <a:rPr sz="1200" spc="-50" dirty="0">
                <a:latin typeface="Times New Roman"/>
                <a:cs typeface="Times New Roman"/>
              </a:rPr>
              <a:t>выделяют </a:t>
            </a:r>
            <a:r>
              <a:rPr sz="1200" spc="-55" dirty="0">
                <a:latin typeface="Times New Roman"/>
                <a:cs typeface="Times New Roman"/>
              </a:rPr>
              <a:t>тревожно-ажитированную </a:t>
            </a:r>
            <a:r>
              <a:rPr sz="1200" spc="-50" dirty="0">
                <a:latin typeface="Times New Roman"/>
                <a:cs typeface="Times New Roman"/>
              </a:rPr>
              <a:t>депрессию, </a:t>
            </a:r>
            <a:r>
              <a:rPr sz="1200" spc="-40" dirty="0">
                <a:latin typeface="Times New Roman"/>
                <a:cs typeface="Times New Roman"/>
              </a:rPr>
              <a:t>при  </a:t>
            </a:r>
            <a:r>
              <a:rPr sz="1200" spc="-50" dirty="0">
                <a:latin typeface="Times New Roman"/>
                <a:cs typeface="Times New Roman"/>
              </a:rPr>
              <a:t>которой наряду </a:t>
            </a:r>
            <a:r>
              <a:rPr sz="1200" dirty="0">
                <a:latin typeface="Times New Roman"/>
                <a:cs typeface="Times New Roman"/>
              </a:rPr>
              <a:t>с </a:t>
            </a:r>
            <a:r>
              <a:rPr sz="1200" spc="-50" dirty="0">
                <a:latin typeface="Times New Roman"/>
                <a:cs typeface="Times New Roman"/>
              </a:rPr>
              <a:t>тоской </a:t>
            </a:r>
            <a:r>
              <a:rPr sz="1200" spc="-45" dirty="0">
                <a:latin typeface="Times New Roman"/>
                <a:cs typeface="Times New Roman"/>
              </a:rPr>
              <a:t>имеет место </a:t>
            </a:r>
            <a:r>
              <a:rPr sz="1200" spc="-50" dirty="0">
                <a:latin typeface="Times New Roman"/>
                <a:cs typeface="Times New Roman"/>
              </a:rPr>
              <a:t>тревожное возбуждение, определяющее клиническую  картину </a:t>
            </a:r>
            <a:r>
              <a:rPr sz="1200" spc="-40" dirty="0">
                <a:latin typeface="Times New Roman"/>
                <a:cs typeface="Times New Roman"/>
              </a:rPr>
              <a:t>(эти </a:t>
            </a:r>
            <a:r>
              <a:rPr sz="1200" spc="-45" dirty="0">
                <a:latin typeface="Times New Roman"/>
                <a:cs typeface="Times New Roman"/>
              </a:rPr>
              <a:t>больные </a:t>
            </a:r>
            <a:r>
              <a:rPr sz="1200" spc="-50" dirty="0">
                <a:latin typeface="Times New Roman"/>
                <a:cs typeface="Times New Roman"/>
              </a:rPr>
              <a:t>особенно опасны </a:t>
            </a:r>
            <a:r>
              <a:rPr sz="1200" dirty="0">
                <a:latin typeface="Times New Roman"/>
                <a:cs typeface="Times New Roman"/>
              </a:rPr>
              <a:t>в </a:t>
            </a:r>
            <a:r>
              <a:rPr sz="1200" spc="-45" dirty="0">
                <a:latin typeface="Times New Roman"/>
                <a:cs typeface="Times New Roman"/>
              </a:rPr>
              <a:t>плане </a:t>
            </a:r>
            <a:r>
              <a:rPr sz="1200" spc="-50" dirty="0">
                <a:latin typeface="Times New Roman"/>
                <a:cs typeface="Times New Roman"/>
              </a:rPr>
              <a:t>совершения суицидальных попыток),  </a:t>
            </a:r>
            <a:r>
              <a:rPr sz="1200" spc="-55" dirty="0">
                <a:latin typeface="Times New Roman"/>
                <a:cs typeface="Times New Roman"/>
              </a:rPr>
              <a:t>ипохондрическую </a:t>
            </a:r>
            <a:r>
              <a:rPr sz="1200" spc="-50" dirty="0">
                <a:latin typeface="Times New Roman"/>
                <a:cs typeface="Times New Roman"/>
              </a:rPr>
              <a:t>депрессию, </a:t>
            </a:r>
            <a:r>
              <a:rPr sz="1200" spc="-40" dirty="0">
                <a:latin typeface="Times New Roman"/>
                <a:cs typeface="Times New Roman"/>
              </a:rPr>
              <a:t>при </a:t>
            </a:r>
            <a:r>
              <a:rPr sz="1200" spc="-50" dirty="0">
                <a:latin typeface="Times New Roman"/>
                <a:cs typeface="Times New Roman"/>
              </a:rPr>
              <a:t>которой большое </a:t>
            </a:r>
            <a:r>
              <a:rPr sz="1200" spc="-45" dirty="0">
                <a:latin typeface="Times New Roman"/>
                <a:cs typeface="Times New Roman"/>
              </a:rPr>
              <a:t>место </a:t>
            </a:r>
            <a:r>
              <a:rPr sz="1200" dirty="0">
                <a:latin typeface="Times New Roman"/>
                <a:cs typeface="Times New Roman"/>
              </a:rPr>
              <a:t>в </a:t>
            </a:r>
            <a:r>
              <a:rPr sz="1200" spc="-50" dirty="0">
                <a:latin typeface="Times New Roman"/>
                <a:cs typeface="Times New Roman"/>
              </a:rPr>
              <a:t>клинической картине занимают  различные </a:t>
            </a:r>
            <a:r>
              <a:rPr sz="1200" spc="-55" dirty="0">
                <a:latin typeface="Times New Roman"/>
                <a:cs typeface="Times New Roman"/>
              </a:rPr>
              <a:t>ипохондрические </a:t>
            </a:r>
            <a:r>
              <a:rPr sz="1200" spc="-50" dirty="0">
                <a:latin typeface="Times New Roman"/>
                <a:cs typeface="Times New Roman"/>
              </a:rPr>
              <a:t>расстройства </a:t>
            </a:r>
            <a:r>
              <a:rPr sz="1200" dirty="0">
                <a:latin typeface="Times New Roman"/>
                <a:cs typeface="Times New Roman"/>
              </a:rPr>
              <a:t>и </a:t>
            </a:r>
            <a:r>
              <a:rPr sz="1200" spc="-50" dirty="0">
                <a:latin typeface="Times New Roman"/>
                <a:cs typeface="Times New Roman"/>
              </a:rPr>
              <a:t>вегетативные ларвированные, маскированные  депрессии. Маскированная депрессия </a:t>
            </a:r>
            <a:r>
              <a:rPr sz="1200" dirty="0">
                <a:latin typeface="Times New Roman"/>
                <a:cs typeface="Times New Roman"/>
              </a:rPr>
              <a:t>- </a:t>
            </a:r>
            <a:r>
              <a:rPr sz="1200" spc="-50" dirty="0">
                <a:latin typeface="Times New Roman"/>
                <a:cs typeface="Times New Roman"/>
              </a:rPr>
              <a:t>депрессия </a:t>
            </a:r>
            <a:r>
              <a:rPr sz="1200" dirty="0">
                <a:latin typeface="Times New Roman"/>
                <a:cs typeface="Times New Roman"/>
              </a:rPr>
              <a:t>с </a:t>
            </a:r>
            <a:r>
              <a:rPr sz="1200" spc="-55" dirty="0">
                <a:latin typeface="Times New Roman"/>
                <a:cs typeface="Times New Roman"/>
              </a:rPr>
              <a:t>преобладанием </a:t>
            </a:r>
            <a:r>
              <a:rPr sz="1200" spc="-50" dirty="0">
                <a:latin typeface="Times New Roman"/>
                <a:cs typeface="Times New Roman"/>
              </a:rPr>
              <a:t>различных двигательных,  чувствительных </a:t>
            </a:r>
            <a:r>
              <a:rPr sz="1200" dirty="0">
                <a:latin typeface="Times New Roman"/>
                <a:cs typeface="Times New Roman"/>
              </a:rPr>
              <a:t>и </a:t>
            </a:r>
            <a:r>
              <a:rPr sz="1200" spc="-50" dirty="0">
                <a:latin typeface="Times New Roman"/>
                <a:cs typeface="Times New Roman"/>
              </a:rPr>
              <a:t>вегетативных расстройств. Наиболее </a:t>
            </a:r>
            <a:r>
              <a:rPr sz="1200" spc="-45" dirty="0">
                <a:latin typeface="Times New Roman"/>
                <a:cs typeface="Times New Roman"/>
              </a:rPr>
              <a:t>часто </a:t>
            </a:r>
            <a:r>
              <a:rPr sz="1200" spc="-50" dirty="0">
                <a:latin typeface="Times New Roman"/>
                <a:cs typeface="Times New Roman"/>
              </a:rPr>
              <a:t>маскированные депрессии  проявляются соматическими расстройствами, </a:t>
            </a:r>
            <a:r>
              <a:rPr sz="1200" spc="-40" dirty="0">
                <a:latin typeface="Times New Roman"/>
                <a:cs typeface="Times New Roman"/>
              </a:rPr>
              <a:t>при этом </a:t>
            </a:r>
            <a:r>
              <a:rPr sz="1200" spc="-45" dirty="0">
                <a:latin typeface="Times New Roman"/>
                <a:cs typeface="Times New Roman"/>
              </a:rPr>
              <a:t>больные </a:t>
            </a:r>
            <a:r>
              <a:rPr sz="1200" spc="-50" dirty="0">
                <a:latin typeface="Times New Roman"/>
                <a:cs typeface="Times New Roman"/>
              </a:rPr>
              <a:t>жалуются </a:t>
            </a:r>
            <a:r>
              <a:rPr sz="1200" spc="-30" dirty="0">
                <a:latin typeface="Times New Roman"/>
                <a:cs typeface="Times New Roman"/>
              </a:rPr>
              <a:t>на </a:t>
            </a:r>
            <a:r>
              <a:rPr sz="1200" spc="-40" dirty="0">
                <a:latin typeface="Times New Roman"/>
                <a:cs typeface="Times New Roman"/>
              </a:rPr>
              <a:t>боли </a:t>
            </a:r>
            <a:r>
              <a:rPr sz="1200" dirty="0">
                <a:latin typeface="Times New Roman"/>
                <a:cs typeface="Times New Roman"/>
              </a:rPr>
              <a:t>в </a:t>
            </a:r>
            <a:r>
              <a:rPr sz="1200" spc="-50" dirty="0">
                <a:latin typeface="Times New Roman"/>
                <a:cs typeface="Times New Roman"/>
              </a:rPr>
              <a:t>различных  частях </a:t>
            </a:r>
            <a:r>
              <a:rPr sz="1200" spc="-45" dirty="0">
                <a:latin typeface="Times New Roman"/>
                <a:cs typeface="Times New Roman"/>
              </a:rPr>
              <a:t>тела: </a:t>
            </a:r>
            <a:r>
              <a:rPr sz="1200" dirty="0">
                <a:latin typeface="Times New Roman"/>
                <a:cs typeface="Times New Roman"/>
              </a:rPr>
              <a:t>в </a:t>
            </a:r>
            <a:r>
              <a:rPr sz="1200" spc="-50" dirty="0">
                <a:latin typeface="Times New Roman"/>
                <a:cs typeface="Times New Roman"/>
              </a:rPr>
              <a:t>области сердца, </a:t>
            </a:r>
            <a:r>
              <a:rPr sz="1200" spc="-55" dirty="0">
                <a:latin typeface="Times New Roman"/>
                <a:cs typeface="Times New Roman"/>
              </a:rPr>
              <a:t>позвоночника, </a:t>
            </a:r>
            <a:r>
              <a:rPr sz="1200" spc="-50" dirty="0">
                <a:latin typeface="Times New Roman"/>
                <a:cs typeface="Times New Roman"/>
              </a:rPr>
              <a:t>кишечника, которые </a:t>
            </a:r>
            <a:r>
              <a:rPr sz="1200" spc="-45" dirty="0">
                <a:latin typeface="Times New Roman"/>
                <a:cs typeface="Times New Roman"/>
              </a:rPr>
              <a:t>носят </a:t>
            </a:r>
            <a:r>
              <a:rPr sz="1200" spc="-50" dirty="0">
                <a:latin typeface="Times New Roman"/>
                <a:cs typeface="Times New Roman"/>
              </a:rPr>
              <a:t>характер сенестопатий  </a:t>
            </a:r>
            <a:r>
              <a:rPr sz="1200" spc="-35" dirty="0">
                <a:latin typeface="Times New Roman"/>
                <a:cs typeface="Times New Roman"/>
              </a:rPr>
              <a:t>или </a:t>
            </a:r>
            <a:r>
              <a:rPr sz="1200" spc="-50" dirty="0">
                <a:latin typeface="Times New Roman"/>
                <a:cs typeface="Times New Roman"/>
              </a:rPr>
              <a:t>сенестоалгий. </a:t>
            </a:r>
            <a:r>
              <a:rPr sz="1200" spc="-40" dirty="0">
                <a:latin typeface="Times New Roman"/>
                <a:cs typeface="Times New Roman"/>
              </a:rPr>
              <a:t>Боли </a:t>
            </a:r>
            <a:r>
              <a:rPr sz="1200" spc="-45" dirty="0">
                <a:latin typeface="Times New Roman"/>
                <a:cs typeface="Times New Roman"/>
              </a:rPr>
              <a:t>обычно носят </a:t>
            </a:r>
            <a:r>
              <a:rPr sz="1200" spc="-50" dirty="0">
                <a:latin typeface="Times New Roman"/>
                <a:cs typeface="Times New Roman"/>
              </a:rPr>
              <a:t>мучительный характер, заставляют </a:t>
            </a:r>
            <a:r>
              <a:rPr sz="1200" spc="-45" dirty="0">
                <a:latin typeface="Times New Roman"/>
                <a:cs typeface="Times New Roman"/>
              </a:rPr>
              <a:t>больных </a:t>
            </a:r>
            <a:r>
              <a:rPr sz="1200" spc="-50" dirty="0">
                <a:latin typeface="Times New Roman"/>
                <a:cs typeface="Times New Roman"/>
              </a:rPr>
              <a:t>постоянно  обращаться </a:t>
            </a:r>
            <a:r>
              <a:rPr sz="1200" dirty="0">
                <a:latin typeface="Times New Roman"/>
                <a:cs typeface="Times New Roman"/>
              </a:rPr>
              <a:t>к </a:t>
            </a:r>
            <a:r>
              <a:rPr sz="1200" spc="-50" dirty="0">
                <a:latin typeface="Times New Roman"/>
                <a:cs typeface="Times New Roman"/>
              </a:rPr>
              <a:t>врачу, подвергаться многочисленным исследованиям. Обращают </a:t>
            </a:r>
            <a:r>
              <a:rPr sz="1200" spc="-30" dirty="0">
                <a:latin typeface="Times New Roman"/>
                <a:cs typeface="Times New Roman"/>
              </a:rPr>
              <a:t>на </a:t>
            </a:r>
            <a:r>
              <a:rPr sz="1200" spc="-45" dirty="0">
                <a:latin typeface="Times New Roman"/>
                <a:cs typeface="Times New Roman"/>
              </a:rPr>
              <a:t>себя </a:t>
            </a:r>
            <a:r>
              <a:rPr sz="1200" spc="-50" dirty="0">
                <a:latin typeface="Times New Roman"/>
                <a:cs typeface="Times New Roman"/>
              </a:rPr>
              <a:t>внимание  суточные колебания интенсивности </a:t>
            </a:r>
            <a:r>
              <a:rPr sz="1200" spc="-45" dirty="0">
                <a:latin typeface="Times New Roman"/>
                <a:cs typeface="Times New Roman"/>
              </a:rPr>
              <a:t>болей, </a:t>
            </a:r>
            <a:r>
              <a:rPr sz="1200" spc="-40" dirty="0">
                <a:latin typeface="Times New Roman"/>
                <a:cs typeface="Times New Roman"/>
              </a:rPr>
              <a:t>они </a:t>
            </a:r>
            <a:r>
              <a:rPr sz="1200" spc="-50" dirty="0">
                <a:latin typeface="Times New Roman"/>
                <a:cs typeface="Times New Roman"/>
              </a:rPr>
              <a:t>наиболее выражены </a:t>
            </a:r>
            <a:r>
              <a:rPr sz="1200" dirty="0">
                <a:latin typeface="Times New Roman"/>
                <a:cs typeface="Times New Roman"/>
              </a:rPr>
              <a:t>в </a:t>
            </a:r>
            <a:r>
              <a:rPr sz="1200" spc="-50" dirty="0">
                <a:latin typeface="Times New Roman"/>
                <a:cs typeface="Times New Roman"/>
              </a:rPr>
              <a:t>утренние </a:t>
            </a:r>
            <a:r>
              <a:rPr sz="1200" spc="-45" dirty="0">
                <a:latin typeface="Times New Roman"/>
                <a:cs typeface="Times New Roman"/>
              </a:rPr>
              <a:t>часы, </a:t>
            </a:r>
            <a:r>
              <a:rPr sz="1200" dirty="0">
                <a:latin typeface="Times New Roman"/>
                <a:cs typeface="Times New Roman"/>
              </a:rPr>
              <a:t>к </a:t>
            </a:r>
            <a:r>
              <a:rPr sz="1200" spc="-45" dirty="0">
                <a:latin typeface="Times New Roman"/>
                <a:cs typeface="Times New Roman"/>
              </a:rPr>
              <a:t>вечеру  обычно</a:t>
            </a:r>
            <a:r>
              <a:rPr sz="1200" spc="-85" dirty="0">
                <a:latin typeface="Times New Roman"/>
                <a:cs typeface="Times New Roman"/>
              </a:rPr>
              <a:t> </a:t>
            </a:r>
            <a:r>
              <a:rPr sz="1200" spc="-50" dirty="0">
                <a:latin typeface="Times New Roman"/>
                <a:cs typeface="Times New Roman"/>
              </a:rPr>
              <a:t>состояние</a:t>
            </a:r>
            <a:r>
              <a:rPr sz="1200" spc="-65" dirty="0">
                <a:latin typeface="Times New Roman"/>
                <a:cs typeface="Times New Roman"/>
              </a:rPr>
              <a:t> </a:t>
            </a:r>
            <a:r>
              <a:rPr sz="1200" spc="-50" dirty="0">
                <a:latin typeface="Times New Roman"/>
                <a:cs typeface="Times New Roman"/>
              </a:rPr>
              <a:t>улучшается.</a:t>
            </a:r>
            <a:r>
              <a:rPr sz="1200" spc="-60" dirty="0">
                <a:latin typeface="Times New Roman"/>
                <a:cs typeface="Times New Roman"/>
              </a:rPr>
              <a:t> </a:t>
            </a:r>
            <a:r>
              <a:rPr sz="1200" spc="-50" dirty="0">
                <a:latin typeface="Times New Roman"/>
                <a:cs typeface="Times New Roman"/>
              </a:rPr>
              <a:t>Наблюдается</a:t>
            </a:r>
            <a:r>
              <a:rPr sz="1200" spc="-75" dirty="0">
                <a:latin typeface="Times New Roman"/>
                <a:cs typeface="Times New Roman"/>
              </a:rPr>
              <a:t> </a:t>
            </a:r>
            <a:r>
              <a:rPr sz="1200" dirty="0">
                <a:latin typeface="Times New Roman"/>
                <a:cs typeface="Times New Roman"/>
              </a:rPr>
              <a:t>и</a:t>
            </a:r>
            <a:r>
              <a:rPr sz="1200" spc="-85" dirty="0">
                <a:latin typeface="Times New Roman"/>
                <a:cs typeface="Times New Roman"/>
              </a:rPr>
              <a:t> </a:t>
            </a:r>
            <a:r>
              <a:rPr sz="1200" spc="-50" dirty="0">
                <a:latin typeface="Times New Roman"/>
                <a:cs typeface="Times New Roman"/>
              </a:rPr>
              <a:t>сезонный</a:t>
            </a:r>
            <a:r>
              <a:rPr sz="1200" spc="-70" dirty="0">
                <a:latin typeface="Times New Roman"/>
                <a:cs typeface="Times New Roman"/>
              </a:rPr>
              <a:t> </a:t>
            </a:r>
            <a:r>
              <a:rPr sz="1200" spc="-50" dirty="0">
                <a:latin typeface="Times New Roman"/>
                <a:cs typeface="Times New Roman"/>
              </a:rPr>
              <a:t>характер</a:t>
            </a:r>
            <a:r>
              <a:rPr sz="1200" spc="-70" dirty="0">
                <a:latin typeface="Times New Roman"/>
                <a:cs typeface="Times New Roman"/>
              </a:rPr>
              <a:t> </a:t>
            </a:r>
            <a:r>
              <a:rPr sz="1200" spc="-50" dirty="0">
                <a:latin typeface="Times New Roman"/>
                <a:cs typeface="Times New Roman"/>
              </a:rPr>
              <a:t>соматических</a:t>
            </a:r>
            <a:r>
              <a:rPr sz="1200" spc="-60" dirty="0">
                <a:latin typeface="Times New Roman"/>
                <a:cs typeface="Times New Roman"/>
              </a:rPr>
              <a:t> </a:t>
            </a:r>
            <a:r>
              <a:rPr sz="1200" spc="-45" dirty="0">
                <a:latin typeface="Times New Roman"/>
                <a:cs typeface="Times New Roman"/>
              </a:rPr>
              <a:t>жалоб</a:t>
            </a:r>
            <a:r>
              <a:rPr sz="1200" spc="-85" dirty="0">
                <a:latin typeface="Times New Roman"/>
                <a:cs typeface="Times New Roman"/>
              </a:rPr>
              <a:t> </a:t>
            </a:r>
            <a:r>
              <a:rPr sz="1200" spc="-45" dirty="0">
                <a:latin typeface="Times New Roman"/>
                <a:cs typeface="Times New Roman"/>
              </a:rPr>
              <a:t>весной</a:t>
            </a:r>
            <a:r>
              <a:rPr sz="1200" spc="-85" dirty="0">
                <a:latin typeface="Times New Roman"/>
                <a:cs typeface="Times New Roman"/>
              </a:rPr>
              <a:t> </a:t>
            </a:r>
            <a:r>
              <a:rPr sz="1200" spc="-35" dirty="0">
                <a:latin typeface="Times New Roman"/>
                <a:cs typeface="Times New Roman"/>
              </a:rPr>
              <a:t>или  </a:t>
            </a:r>
            <a:r>
              <a:rPr sz="1200" spc="-45" dirty="0">
                <a:latin typeface="Times New Roman"/>
                <a:cs typeface="Times New Roman"/>
              </a:rPr>
              <a:t>осенью</a:t>
            </a:r>
            <a:r>
              <a:rPr sz="1200" spc="-100" dirty="0">
                <a:latin typeface="Times New Roman"/>
                <a:cs typeface="Times New Roman"/>
              </a:rPr>
              <a:t> </a:t>
            </a:r>
            <a:r>
              <a:rPr sz="1200" spc="-50" dirty="0">
                <a:latin typeface="Times New Roman"/>
                <a:cs typeface="Times New Roman"/>
              </a:rPr>
              <a:t>больной</a:t>
            </a:r>
            <a:r>
              <a:rPr sz="1200" spc="-105" dirty="0">
                <a:latin typeface="Times New Roman"/>
                <a:cs typeface="Times New Roman"/>
              </a:rPr>
              <a:t> </a:t>
            </a:r>
            <a:r>
              <a:rPr sz="1200" spc="-50" dirty="0">
                <a:latin typeface="Times New Roman"/>
                <a:cs typeface="Times New Roman"/>
              </a:rPr>
              <a:t>многократно</a:t>
            </a:r>
            <a:r>
              <a:rPr sz="1200" spc="-85" dirty="0">
                <a:latin typeface="Times New Roman"/>
                <a:cs typeface="Times New Roman"/>
              </a:rPr>
              <a:t> </a:t>
            </a:r>
            <a:r>
              <a:rPr sz="1200" spc="-50" dirty="0">
                <a:latin typeface="Times New Roman"/>
                <a:cs typeface="Times New Roman"/>
              </a:rPr>
              <a:t>обращается</a:t>
            </a:r>
            <a:r>
              <a:rPr sz="1200" spc="-85" dirty="0">
                <a:latin typeface="Times New Roman"/>
                <a:cs typeface="Times New Roman"/>
              </a:rPr>
              <a:t> </a:t>
            </a:r>
            <a:r>
              <a:rPr sz="1200" dirty="0">
                <a:latin typeface="Times New Roman"/>
                <a:cs typeface="Times New Roman"/>
              </a:rPr>
              <a:t>с</a:t>
            </a:r>
            <a:r>
              <a:rPr sz="1200" spc="-105" dirty="0">
                <a:latin typeface="Times New Roman"/>
                <a:cs typeface="Times New Roman"/>
              </a:rPr>
              <a:t> </a:t>
            </a:r>
            <a:r>
              <a:rPr sz="1200" spc="-50" dirty="0">
                <a:latin typeface="Times New Roman"/>
                <a:cs typeface="Times New Roman"/>
              </a:rPr>
              <a:t>жалобами,</a:t>
            </a:r>
            <a:r>
              <a:rPr sz="1200" spc="-90" dirty="0">
                <a:latin typeface="Times New Roman"/>
                <a:cs typeface="Times New Roman"/>
              </a:rPr>
              <a:t> </a:t>
            </a:r>
            <a:r>
              <a:rPr sz="1200" spc="-45" dirty="0">
                <a:latin typeface="Times New Roman"/>
                <a:cs typeface="Times New Roman"/>
              </a:rPr>
              <a:t>затем</a:t>
            </a:r>
            <a:r>
              <a:rPr sz="1200" spc="-90" dirty="0">
                <a:latin typeface="Times New Roman"/>
                <a:cs typeface="Times New Roman"/>
              </a:rPr>
              <a:t> </a:t>
            </a:r>
            <a:r>
              <a:rPr sz="1200" spc="-40" dirty="0">
                <a:latin typeface="Times New Roman"/>
                <a:cs typeface="Times New Roman"/>
              </a:rPr>
              <a:t>они</a:t>
            </a:r>
            <a:r>
              <a:rPr sz="1200" spc="-95" dirty="0">
                <a:latin typeface="Times New Roman"/>
                <a:cs typeface="Times New Roman"/>
              </a:rPr>
              <a:t> </a:t>
            </a:r>
            <a:r>
              <a:rPr sz="1200" spc="-50" dirty="0">
                <a:latin typeface="Times New Roman"/>
                <a:cs typeface="Times New Roman"/>
              </a:rPr>
              <a:t>спонтанно</a:t>
            </a:r>
            <a:r>
              <a:rPr sz="1200" spc="-90" dirty="0">
                <a:latin typeface="Times New Roman"/>
                <a:cs typeface="Times New Roman"/>
              </a:rPr>
              <a:t> </a:t>
            </a:r>
            <a:r>
              <a:rPr sz="1200" spc="-50" dirty="0">
                <a:latin typeface="Times New Roman"/>
                <a:cs typeface="Times New Roman"/>
              </a:rPr>
              <a:t>исчезают.</a:t>
            </a:r>
            <a:endParaRPr sz="1200">
              <a:latin typeface="Times New Roman"/>
              <a:cs typeface="Times New Roman"/>
            </a:endParaRPr>
          </a:p>
          <a:p>
            <a:pPr marL="12700" marR="5080" indent="359410" algn="just">
              <a:lnSpc>
                <a:spcPct val="110100"/>
              </a:lnSpc>
              <a:spcBef>
                <a:spcPts val="295"/>
              </a:spcBef>
            </a:pPr>
            <a:r>
              <a:rPr sz="1200" b="1" spc="-50" dirty="0">
                <a:latin typeface="Times New Roman"/>
                <a:cs typeface="Times New Roman"/>
              </a:rPr>
              <a:t>Маниакальные состояния </a:t>
            </a:r>
            <a:r>
              <a:rPr sz="1200" b="1" spc="-45" dirty="0">
                <a:latin typeface="Times New Roman"/>
                <a:cs typeface="Times New Roman"/>
              </a:rPr>
              <a:t>(фазы). </a:t>
            </a:r>
            <a:r>
              <a:rPr sz="1200" spc="-50" dirty="0">
                <a:latin typeface="Times New Roman"/>
                <a:cs typeface="Times New Roman"/>
              </a:rPr>
              <a:t>Эндогенные маниакальные состояния </a:t>
            </a:r>
            <a:r>
              <a:rPr sz="1200" spc="-55" dirty="0">
                <a:latin typeface="Times New Roman"/>
                <a:cs typeface="Times New Roman"/>
              </a:rPr>
              <a:t>характеризуются  </a:t>
            </a:r>
            <a:r>
              <a:rPr sz="1200" spc="-50" dirty="0">
                <a:latin typeface="Times New Roman"/>
                <a:cs typeface="Times New Roman"/>
              </a:rPr>
              <a:t>противоположными депрессии симптомами: повышенным настроением, ускорением  мыслительных процессов </a:t>
            </a:r>
            <a:r>
              <a:rPr sz="1200" dirty="0">
                <a:latin typeface="Times New Roman"/>
                <a:cs typeface="Times New Roman"/>
              </a:rPr>
              <a:t>и </a:t>
            </a:r>
            <a:r>
              <a:rPr sz="1200" spc="-50" dirty="0">
                <a:latin typeface="Times New Roman"/>
                <a:cs typeface="Times New Roman"/>
              </a:rPr>
              <a:t>возникновением различных ассоциаций, психомоторным  </a:t>
            </a:r>
            <a:r>
              <a:rPr sz="1200" spc="-55" dirty="0">
                <a:latin typeface="Times New Roman"/>
                <a:cs typeface="Times New Roman"/>
              </a:rPr>
              <a:t>возбуждением. </a:t>
            </a:r>
            <a:r>
              <a:rPr sz="1200" spc="-50" dirty="0">
                <a:latin typeface="Times New Roman"/>
                <a:cs typeface="Times New Roman"/>
              </a:rPr>
              <a:t>Маниакальные состояния </a:t>
            </a:r>
            <a:r>
              <a:rPr sz="1200" spc="-45" dirty="0">
                <a:latin typeface="Times New Roman"/>
                <a:cs typeface="Times New Roman"/>
              </a:rPr>
              <a:t>могут </a:t>
            </a:r>
            <a:r>
              <a:rPr sz="1200" spc="-40" dirty="0">
                <a:latin typeface="Times New Roman"/>
                <a:cs typeface="Times New Roman"/>
              </a:rPr>
              <a:t>быть </a:t>
            </a:r>
            <a:r>
              <a:rPr sz="1200" spc="-50" dirty="0">
                <a:latin typeface="Times New Roman"/>
                <a:cs typeface="Times New Roman"/>
              </a:rPr>
              <a:t>относительно </a:t>
            </a:r>
            <a:r>
              <a:rPr sz="1200" spc="-45" dirty="0">
                <a:latin typeface="Times New Roman"/>
                <a:cs typeface="Times New Roman"/>
              </a:rPr>
              <a:t>легкие </a:t>
            </a:r>
            <a:r>
              <a:rPr sz="1200" dirty="0">
                <a:latin typeface="Times New Roman"/>
                <a:cs typeface="Times New Roman"/>
              </a:rPr>
              <a:t>— </a:t>
            </a:r>
            <a:r>
              <a:rPr sz="1200" spc="-50" dirty="0">
                <a:latin typeface="Times New Roman"/>
                <a:cs typeface="Times New Roman"/>
              </a:rPr>
              <a:t>гипомании, средней  выраженности</a:t>
            </a:r>
            <a:r>
              <a:rPr sz="1200" spc="-85" dirty="0">
                <a:latin typeface="Times New Roman"/>
                <a:cs typeface="Times New Roman"/>
              </a:rPr>
              <a:t> </a:t>
            </a:r>
            <a:r>
              <a:rPr sz="1200" dirty="0">
                <a:latin typeface="Times New Roman"/>
                <a:cs typeface="Times New Roman"/>
              </a:rPr>
              <a:t>—</a:t>
            </a:r>
            <a:r>
              <a:rPr sz="1200" spc="-105" dirty="0">
                <a:latin typeface="Times New Roman"/>
                <a:cs typeface="Times New Roman"/>
              </a:rPr>
              <a:t> </a:t>
            </a:r>
            <a:r>
              <a:rPr sz="1200" spc="-50" dirty="0">
                <a:latin typeface="Times New Roman"/>
                <a:cs typeface="Times New Roman"/>
              </a:rPr>
              <a:t>типичные</a:t>
            </a:r>
            <a:r>
              <a:rPr sz="1200" spc="-85" dirty="0">
                <a:latin typeface="Times New Roman"/>
                <a:cs typeface="Times New Roman"/>
              </a:rPr>
              <a:t> </a:t>
            </a:r>
            <a:r>
              <a:rPr sz="1200" spc="-50" dirty="0">
                <a:latin typeface="Times New Roman"/>
                <a:cs typeface="Times New Roman"/>
              </a:rPr>
              <a:t>маниакальные</a:t>
            </a:r>
            <a:r>
              <a:rPr sz="1200" spc="-95" dirty="0">
                <a:latin typeface="Times New Roman"/>
                <a:cs typeface="Times New Roman"/>
              </a:rPr>
              <a:t> </a:t>
            </a:r>
            <a:r>
              <a:rPr sz="1200" spc="-50" dirty="0">
                <a:latin typeface="Times New Roman"/>
                <a:cs typeface="Times New Roman"/>
              </a:rPr>
              <a:t>состояния</a:t>
            </a:r>
            <a:r>
              <a:rPr sz="1200" spc="-80" dirty="0">
                <a:latin typeface="Times New Roman"/>
                <a:cs typeface="Times New Roman"/>
              </a:rPr>
              <a:t> </a:t>
            </a:r>
            <a:r>
              <a:rPr sz="1200" dirty="0">
                <a:latin typeface="Times New Roman"/>
                <a:cs typeface="Times New Roman"/>
              </a:rPr>
              <a:t>и</a:t>
            </a:r>
            <a:r>
              <a:rPr sz="1200" spc="-105" dirty="0">
                <a:latin typeface="Times New Roman"/>
                <a:cs typeface="Times New Roman"/>
              </a:rPr>
              <a:t> </a:t>
            </a:r>
            <a:r>
              <a:rPr sz="1200" spc="-45" dirty="0">
                <a:latin typeface="Times New Roman"/>
                <a:cs typeface="Times New Roman"/>
              </a:rPr>
              <a:t>тяжелые</a:t>
            </a:r>
            <a:r>
              <a:rPr sz="1200" spc="-95" dirty="0">
                <a:latin typeface="Times New Roman"/>
                <a:cs typeface="Times New Roman"/>
              </a:rPr>
              <a:t> </a:t>
            </a:r>
            <a:r>
              <a:rPr sz="1200" dirty="0">
                <a:latin typeface="Times New Roman"/>
                <a:cs typeface="Times New Roman"/>
              </a:rPr>
              <a:t>—</a:t>
            </a:r>
            <a:r>
              <a:rPr sz="1200" spc="-105" dirty="0">
                <a:latin typeface="Times New Roman"/>
                <a:cs typeface="Times New Roman"/>
              </a:rPr>
              <a:t> </a:t>
            </a:r>
            <a:r>
              <a:rPr sz="1200" spc="-45" dirty="0">
                <a:latin typeface="Times New Roman"/>
                <a:cs typeface="Times New Roman"/>
              </a:rPr>
              <a:t>мания</a:t>
            </a:r>
            <a:r>
              <a:rPr sz="1200" spc="-100" dirty="0">
                <a:latin typeface="Times New Roman"/>
                <a:cs typeface="Times New Roman"/>
              </a:rPr>
              <a:t> </a:t>
            </a:r>
            <a:r>
              <a:rPr sz="1200" dirty="0">
                <a:latin typeface="Times New Roman"/>
                <a:cs typeface="Times New Roman"/>
              </a:rPr>
              <a:t>с</a:t>
            </a:r>
            <a:r>
              <a:rPr sz="1200" spc="-95" dirty="0">
                <a:latin typeface="Times New Roman"/>
                <a:cs typeface="Times New Roman"/>
              </a:rPr>
              <a:t> </a:t>
            </a:r>
            <a:r>
              <a:rPr sz="1200" spc="-50" dirty="0">
                <a:latin typeface="Times New Roman"/>
                <a:cs typeface="Times New Roman"/>
              </a:rPr>
              <a:t>бредом</a:t>
            </a:r>
            <a:r>
              <a:rPr sz="1200" spc="-100" dirty="0">
                <a:latin typeface="Times New Roman"/>
                <a:cs typeface="Times New Roman"/>
              </a:rPr>
              <a:t> </a:t>
            </a:r>
            <a:r>
              <a:rPr sz="1200" spc="-50" dirty="0">
                <a:latin typeface="Times New Roman"/>
                <a:cs typeface="Times New Roman"/>
              </a:rPr>
              <a:t>величия,</a:t>
            </a:r>
            <a:r>
              <a:rPr sz="1200" spc="-90" dirty="0">
                <a:latin typeface="Times New Roman"/>
                <a:cs typeface="Times New Roman"/>
              </a:rPr>
              <a:t> </a:t>
            </a:r>
            <a:r>
              <a:rPr sz="1200" spc="-45" dirty="0">
                <a:latin typeface="Times New Roman"/>
                <a:cs typeface="Times New Roman"/>
              </a:rPr>
              <a:t>мания  </a:t>
            </a:r>
            <a:r>
              <a:rPr sz="1200" spc="-30" dirty="0">
                <a:latin typeface="Times New Roman"/>
                <a:cs typeface="Times New Roman"/>
              </a:rPr>
              <a:t>со </a:t>
            </a:r>
            <a:r>
              <a:rPr sz="1200" spc="-50" dirty="0">
                <a:latin typeface="Times New Roman"/>
                <a:cs typeface="Times New Roman"/>
              </a:rPr>
              <a:t>спутанностью. Развитие маниакального состояния </a:t>
            </a:r>
            <a:r>
              <a:rPr sz="1200" spc="-45" dirty="0">
                <a:latin typeface="Times New Roman"/>
                <a:cs typeface="Times New Roman"/>
              </a:rPr>
              <a:t>чаще </a:t>
            </a:r>
            <a:r>
              <a:rPr sz="1200" spc="-50" dirty="0">
                <a:latin typeface="Times New Roman"/>
                <a:cs typeface="Times New Roman"/>
              </a:rPr>
              <a:t>происходит постепенно. Вначале  больные испытывают </a:t>
            </a:r>
            <a:r>
              <a:rPr sz="1200" spc="-45" dirty="0">
                <a:latin typeface="Times New Roman"/>
                <a:cs typeface="Times New Roman"/>
              </a:rPr>
              <a:t>прилив </a:t>
            </a:r>
            <a:r>
              <a:rPr sz="1200" spc="-50" dirty="0">
                <a:latin typeface="Times New Roman"/>
                <a:cs typeface="Times New Roman"/>
              </a:rPr>
              <a:t>бодрости, улучшается настроение, появляется ощущение  физического</a:t>
            </a:r>
            <a:r>
              <a:rPr sz="1200" spc="-90" dirty="0">
                <a:latin typeface="Times New Roman"/>
                <a:cs typeface="Times New Roman"/>
              </a:rPr>
              <a:t> </a:t>
            </a:r>
            <a:r>
              <a:rPr sz="1200" dirty="0">
                <a:latin typeface="Times New Roman"/>
                <a:cs typeface="Times New Roman"/>
              </a:rPr>
              <a:t>и</a:t>
            </a:r>
            <a:r>
              <a:rPr sz="1200" spc="-95" dirty="0">
                <a:latin typeface="Times New Roman"/>
                <a:cs typeface="Times New Roman"/>
              </a:rPr>
              <a:t> </a:t>
            </a:r>
            <a:r>
              <a:rPr sz="1200" spc="-50" dirty="0">
                <a:latin typeface="Times New Roman"/>
                <a:cs typeface="Times New Roman"/>
              </a:rPr>
              <a:t>психического</a:t>
            </a:r>
            <a:r>
              <a:rPr sz="1200" spc="-90" dirty="0">
                <a:latin typeface="Times New Roman"/>
                <a:cs typeface="Times New Roman"/>
              </a:rPr>
              <a:t> </a:t>
            </a:r>
            <a:r>
              <a:rPr sz="1200" spc="-50" dirty="0">
                <a:latin typeface="Times New Roman"/>
                <a:cs typeface="Times New Roman"/>
              </a:rPr>
              <a:t>благополучия.</a:t>
            </a:r>
            <a:r>
              <a:rPr sz="1200" spc="-80" dirty="0">
                <a:latin typeface="Times New Roman"/>
                <a:cs typeface="Times New Roman"/>
              </a:rPr>
              <a:t> </a:t>
            </a:r>
            <a:r>
              <a:rPr sz="1200" spc="-50" dirty="0">
                <a:latin typeface="Times New Roman"/>
                <a:cs typeface="Times New Roman"/>
              </a:rPr>
              <a:t>Окружающее</a:t>
            </a:r>
            <a:r>
              <a:rPr sz="1200" spc="-100" dirty="0">
                <a:latin typeface="Times New Roman"/>
                <a:cs typeface="Times New Roman"/>
              </a:rPr>
              <a:t> </a:t>
            </a:r>
            <a:r>
              <a:rPr sz="1200" spc="-50" dirty="0">
                <a:latin typeface="Times New Roman"/>
                <a:cs typeface="Times New Roman"/>
              </a:rPr>
              <a:t>воспринимается</a:t>
            </a:r>
            <a:r>
              <a:rPr sz="1200" spc="-85" dirty="0">
                <a:latin typeface="Times New Roman"/>
                <a:cs typeface="Times New Roman"/>
              </a:rPr>
              <a:t> </a:t>
            </a:r>
            <a:r>
              <a:rPr sz="1200" dirty="0">
                <a:latin typeface="Times New Roman"/>
                <a:cs typeface="Times New Roman"/>
              </a:rPr>
              <a:t>в</a:t>
            </a:r>
            <a:r>
              <a:rPr sz="1200" spc="-105" dirty="0">
                <a:latin typeface="Times New Roman"/>
                <a:cs typeface="Times New Roman"/>
              </a:rPr>
              <a:t> </a:t>
            </a:r>
            <a:r>
              <a:rPr sz="1200" spc="-50" dirty="0">
                <a:latin typeface="Times New Roman"/>
                <a:cs typeface="Times New Roman"/>
              </a:rPr>
              <a:t>радужных</a:t>
            </a:r>
            <a:r>
              <a:rPr sz="1200" spc="-90" dirty="0">
                <a:latin typeface="Times New Roman"/>
                <a:cs typeface="Times New Roman"/>
              </a:rPr>
              <a:t> </a:t>
            </a:r>
            <a:r>
              <a:rPr sz="1200" spc="-50" dirty="0">
                <a:latin typeface="Times New Roman"/>
                <a:cs typeface="Times New Roman"/>
              </a:rPr>
              <a:t>красках,</a:t>
            </a:r>
            <a:r>
              <a:rPr sz="1200" spc="-85" dirty="0">
                <a:latin typeface="Times New Roman"/>
                <a:cs typeface="Times New Roman"/>
              </a:rPr>
              <a:t> </a:t>
            </a:r>
            <a:r>
              <a:rPr sz="1200" spc="-35" dirty="0">
                <a:latin typeface="Times New Roman"/>
                <a:cs typeface="Times New Roman"/>
              </a:rPr>
              <a:t>все  </a:t>
            </a:r>
            <a:r>
              <a:rPr sz="1200" spc="-50" dirty="0">
                <a:latin typeface="Times New Roman"/>
                <a:cs typeface="Times New Roman"/>
              </a:rPr>
              <a:t>психические</a:t>
            </a:r>
            <a:r>
              <a:rPr sz="1200" spc="-85" dirty="0">
                <a:latin typeface="Times New Roman"/>
                <a:cs typeface="Times New Roman"/>
              </a:rPr>
              <a:t> </a:t>
            </a:r>
            <a:r>
              <a:rPr sz="1200" spc="-50" dirty="0">
                <a:latin typeface="Times New Roman"/>
                <a:cs typeface="Times New Roman"/>
              </a:rPr>
              <a:t>процессы</a:t>
            </a:r>
            <a:r>
              <a:rPr sz="1200" spc="-85" dirty="0">
                <a:latin typeface="Times New Roman"/>
                <a:cs typeface="Times New Roman"/>
              </a:rPr>
              <a:t> </a:t>
            </a:r>
            <a:r>
              <a:rPr sz="1200" spc="-50" dirty="0">
                <a:latin typeface="Times New Roman"/>
                <a:cs typeface="Times New Roman"/>
              </a:rPr>
              <a:t>протекают</a:t>
            </a:r>
            <a:r>
              <a:rPr sz="1200" spc="-85" dirty="0">
                <a:latin typeface="Times New Roman"/>
                <a:cs typeface="Times New Roman"/>
              </a:rPr>
              <a:t> </a:t>
            </a:r>
            <a:r>
              <a:rPr sz="1200" spc="-45" dirty="0">
                <a:latin typeface="Times New Roman"/>
                <a:cs typeface="Times New Roman"/>
              </a:rPr>
              <a:t>легко,</a:t>
            </a:r>
            <a:r>
              <a:rPr sz="1200" spc="-75" dirty="0">
                <a:latin typeface="Times New Roman"/>
                <a:cs typeface="Times New Roman"/>
              </a:rPr>
              <a:t> </a:t>
            </a:r>
            <a:r>
              <a:rPr sz="1200" dirty="0">
                <a:latin typeface="Times New Roman"/>
                <a:cs typeface="Times New Roman"/>
              </a:rPr>
              <a:t>с</a:t>
            </a:r>
            <a:r>
              <a:rPr sz="1200" spc="-100" dirty="0">
                <a:latin typeface="Times New Roman"/>
                <a:cs typeface="Times New Roman"/>
              </a:rPr>
              <a:t> </a:t>
            </a:r>
            <a:r>
              <a:rPr sz="1200" spc="-50" dirty="0">
                <a:latin typeface="Times New Roman"/>
                <a:cs typeface="Times New Roman"/>
              </a:rPr>
              <a:t>повышенной</a:t>
            </a:r>
            <a:r>
              <a:rPr sz="1200" spc="-80" dirty="0">
                <a:latin typeface="Times New Roman"/>
                <a:cs typeface="Times New Roman"/>
              </a:rPr>
              <a:t> </a:t>
            </a:r>
            <a:r>
              <a:rPr sz="1200" spc="-55" dirty="0">
                <a:latin typeface="Times New Roman"/>
                <a:cs typeface="Times New Roman"/>
              </a:rPr>
              <a:t>продуктивностью</a:t>
            </a:r>
            <a:r>
              <a:rPr sz="1200" spc="-75" dirty="0">
                <a:latin typeface="Times New Roman"/>
                <a:cs typeface="Times New Roman"/>
              </a:rPr>
              <a:t> </a:t>
            </a:r>
            <a:r>
              <a:rPr sz="1200" dirty="0">
                <a:latin typeface="Times New Roman"/>
                <a:cs typeface="Times New Roman"/>
              </a:rPr>
              <a:t>и</a:t>
            </a:r>
            <a:r>
              <a:rPr sz="1200" spc="-90" dirty="0">
                <a:latin typeface="Times New Roman"/>
                <a:cs typeface="Times New Roman"/>
              </a:rPr>
              <a:t> </a:t>
            </a:r>
            <a:r>
              <a:rPr sz="1200" spc="-50" dirty="0">
                <a:latin typeface="Times New Roman"/>
                <a:cs typeface="Times New Roman"/>
              </a:rPr>
              <a:t>ослаблением</a:t>
            </a:r>
            <a:r>
              <a:rPr sz="1200" spc="-90" dirty="0">
                <a:latin typeface="Times New Roman"/>
                <a:cs typeface="Times New Roman"/>
              </a:rPr>
              <a:t> </a:t>
            </a:r>
            <a:r>
              <a:rPr sz="1200" spc="-50" dirty="0">
                <a:latin typeface="Times New Roman"/>
                <a:cs typeface="Times New Roman"/>
              </a:rPr>
              <a:t>задержек,  облегчающих переход </a:t>
            </a:r>
            <a:r>
              <a:rPr sz="1200" dirty="0">
                <a:latin typeface="Times New Roman"/>
                <a:cs typeface="Times New Roman"/>
              </a:rPr>
              <a:t>к </a:t>
            </a:r>
            <a:r>
              <a:rPr sz="1200" spc="-50" dirty="0">
                <a:latin typeface="Times New Roman"/>
                <a:cs typeface="Times New Roman"/>
              </a:rPr>
              <a:t>действию. </a:t>
            </a:r>
            <a:r>
              <a:rPr sz="1200" spc="-40" dirty="0">
                <a:latin typeface="Times New Roman"/>
                <a:cs typeface="Times New Roman"/>
              </a:rPr>
              <a:t>Сон </a:t>
            </a:r>
            <a:r>
              <a:rPr sz="1200" dirty="0">
                <a:latin typeface="Times New Roman"/>
                <a:cs typeface="Times New Roman"/>
              </a:rPr>
              <a:t>у </a:t>
            </a:r>
            <a:r>
              <a:rPr sz="1200" spc="-45" dirty="0">
                <a:latin typeface="Times New Roman"/>
                <a:cs typeface="Times New Roman"/>
              </a:rPr>
              <a:t>таких больных </a:t>
            </a:r>
            <a:r>
              <a:rPr sz="1200" spc="-55" dirty="0">
                <a:latin typeface="Times New Roman"/>
                <a:cs typeface="Times New Roman"/>
              </a:rPr>
              <a:t>непродолжительный, </a:t>
            </a:r>
            <a:r>
              <a:rPr sz="1200" spc="-30" dirty="0">
                <a:latin typeface="Times New Roman"/>
                <a:cs typeface="Times New Roman"/>
              </a:rPr>
              <a:t>но </a:t>
            </a:r>
            <a:r>
              <a:rPr sz="1200" spc="-50" dirty="0">
                <a:latin typeface="Times New Roman"/>
                <a:cs typeface="Times New Roman"/>
              </a:rPr>
              <a:t>глубокий, </a:t>
            </a:r>
            <a:r>
              <a:rPr sz="1200" spc="-30" dirty="0">
                <a:latin typeface="Times New Roman"/>
                <a:cs typeface="Times New Roman"/>
              </a:rPr>
              <a:t>по  </a:t>
            </a:r>
            <a:r>
              <a:rPr sz="1200" spc="-45" dirty="0">
                <a:latin typeface="Times New Roman"/>
                <a:cs typeface="Times New Roman"/>
              </a:rPr>
              <a:t>утрам </a:t>
            </a:r>
            <a:r>
              <a:rPr sz="1200" spc="-40" dirty="0">
                <a:latin typeface="Times New Roman"/>
                <a:cs typeface="Times New Roman"/>
              </a:rPr>
              <a:t>они </a:t>
            </a:r>
            <a:r>
              <a:rPr sz="1200" spc="-45" dirty="0">
                <a:latin typeface="Times New Roman"/>
                <a:cs typeface="Times New Roman"/>
              </a:rPr>
              <a:t>легко </a:t>
            </a:r>
            <a:r>
              <a:rPr sz="1200" spc="-50" dirty="0">
                <a:latin typeface="Times New Roman"/>
                <a:cs typeface="Times New Roman"/>
              </a:rPr>
              <a:t>встают, </a:t>
            </a:r>
            <a:r>
              <a:rPr sz="1200" spc="-45" dirty="0">
                <a:latin typeface="Times New Roman"/>
                <a:cs typeface="Times New Roman"/>
              </a:rPr>
              <a:t>быстро </a:t>
            </a:r>
            <a:r>
              <a:rPr sz="1200" spc="-50" dirty="0">
                <a:latin typeface="Times New Roman"/>
                <a:cs typeface="Times New Roman"/>
              </a:rPr>
              <a:t>включаются </a:t>
            </a:r>
            <a:r>
              <a:rPr sz="1200" dirty="0">
                <a:latin typeface="Times New Roman"/>
                <a:cs typeface="Times New Roman"/>
              </a:rPr>
              <a:t>в </a:t>
            </a:r>
            <a:r>
              <a:rPr sz="1200" spc="-50" dirty="0">
                <a:latin typeface="Times New Roman"/>
                <a:cs typeface="Times New Roman"/>
              </a:rPr>
              <a:t>привычную деятельность, справляются </a:t>
            </a:r>
            <a:r>
              <a:rPr sz="1200" spc="-30" dirty="0">
                <a:latin typeface="Times New Roman"/>
                <a:cs typeface="Times New Roman"/>
              </a:rPr>
              <a:t>со </a:t>
            </a:r>
            <a:r>
              <a:rPr sz="1200" spc="-45" dirty="0">
                <a:latin typeface="Times New Roman"/>
                <a:cs typeface="Times New Roman"/>
              </a:rPr>
              <a:t>всеми  своими </a:t>
            </a:r>
            <a:r>
              <a:rPr sz="1200" spc="-50" dirty="0">
                <a:latin typeface="Times New Roman"/>
                <a:cs typeface="Times New Roman"/>
              </a:rPr>
              <a:t>обязанностями, </a:t>
            </a:r>
            <a:r>
              <a:rPr sz="1200" spc="-30" dirty="0">
                <a:latin typeface="Times New Roman"/>
                <a:cs typeface="Times New Roman"/>
              </a:rPr>
              <a:t>не </a:t>
            </a:r>
            <a:r>
              <a:rPr sz="1200" spc="-50" dirty="0">
                <a:latin typeface="Times New Roman"/>
                <a:cs typeface="Times New Roman"/>
              </a:rPr>
              <a:t>испытывают сомнений </a:t>
            </a:r>
            <a:r>
              <a:rPr sz="1200" dirty="0">
                <a:latin typeface="Times New Roman"/>
                <a:cs typeface="Times New Roman"/>
              </a:rPr>
              <a:t>и </a:t>
            </a:r>
            <a:r>
              <a:rPr sz="1200" spc="-50" dirty="0">
                <a:latin typeface="Times New Roman"/>
                <a:cs typeface="Times New Roman"/>
              </a:rPr>
              <a:t>колебаний </a:t>
            </a:r>
            <a:r>
              <a:rPr sz="1200" dirty="0">
                <a:latin typeface="Times New Roman"/>
                <a:cs typeface="Times New Roman"/>
              </a:rPr>
              <a:t>в </a:t>
            </a:r>
            <a:r>
              <a:rPr sz="1200" spc="-50" dirty="0">
                <a:latin typeface="Times New Roman"/>
                <a:cs typeface="Times New Roman"/>
              </a:rPr>
              <a:t>принятии решений. Самооценка  </a:t>
            </a:r>
            <a:r>
              <a:rPr sz="1200" spc="-45" dirty="0">
                <a:latin typeface="Times New Roman"/>
                <a:cs typeface="Times New Roman"/>
              </a:rPr>
              <a:t>обычно </a:t>
            </a:r>
            <a:r>
              <a:rPr sz="1200" spc="-50" dirty="0">
                <a:latin typeface="Times New Roman"/>
                <a:cs typeface="Times New Roman"/>
              </a:rPr>
              <a:t>повышена, </a:t>
            </a:r>
            <a:r>
              <a:rPr sz="1200" spc="-45" dirty="0">
                <a:latin typeface="Times New Roman"/>
                <a:cs typeface="Times New Roman"/>
              </a:rPr>
              <a:t>мимика живая, </a:t>
            </a:r>
            <a:r>
              <a:rPr sz="1200" spc="-50" dirty="0">
                <a:latin typeface="Times New Roman"/>
                <a:cs typeface="Times New Roman"/>
              </a:rPr>
              <a:t>преобладает веселое настроение. Неприятные события </a:t>
            </a:r>
            <a:r>
              <a:rPr sz="1200" spc="-30" dirty="0">
                <a:latin typeface="Times New Roman"/>
                <a:cs typeface="Times New Roman"/>
              </a:rPr>
              <a:t>не  </a:t>
            </a:r>
            <a:r>
              <a:rPr sz="1200" spc="-50" dirty="0">
                <a:latin typeface="Times New Roman"/>
                <a:cs typeface="Times New Roman"/>
              </a:rPr>
              <a:t>оказывают влияния </a:t>
            </a:r>
            <a:r>
              <a:rPr sz="1200" spc="-30" dirty="0">
                <a:latin typeface="Times New Roman"/>
                <a:cs typeface="Times New Roman"/>
              </a:rPr>
              <a:t>на </a:t>
            </a:r>
            <a:r>
              <a:rPr sz="1200" spc="-50" dirty="0">
                <a:latin typeface="Times New Roman"/>
                <a:cs typeface="Times New Roman"/>
              </a:rPr>
              <a:t>настроение. Аппетит </a:t>
            </a:r>
            <a:r>
              <a:rPr sz="1200" spc="-45" dirty="0">
                <a:latin typeface="Times New Roman"/>
                <a:cs typeface="Times New Roman"/>
              </a:rPr>
              <a:t>чаще </a:t>
            </a:r>
            <a:r>
              <a:rPr sz="1200" spc="-50" dirty="0">
                <a:latin typeface="Times New Roman"/>
                <a:cs typeface="Times New Roman"/>
              </a:rPr>
              <a:t>бывает повышен, отмечаются колебания  артериального</a:t>
            </a:r>
            <a:r>
              <a:rPr sz="1200" spc="-95" dirty="0">
                <a:latin typeface="Times New Roman"/>
                <a:cs typeface="Times New Roman"/>
              </a:rPr>
              <a:t> </a:t>
            </a:r>
            <a:r>
              <a:rPr sz="1200" spc="-50" dirty="0">
                <a:latin typeface="Times New Roman"/>
                <a:cs typeface="Times New Roman"/>
              </a:rPr>
              <a:t>давления</a:t>
            </a:r>
            <a:r>
              <a:rPr sz="1200" spc="-95" dirty="0">
                <a:latin typeface="Times New Roman"/>
                <a:cs typeface="Times New Roman"/>
              </a:rPr>
              <a:t> </a:t>
            </a:r>
            <a:r>
              <a:rPr sz="1200" dirty="0">
                <a:latin typeface="Times New Roman"/>
                <a:cs typeface="Times New Roman"/>
              </a:rPr>
              <a:t>в</a:t>
            </a:r>
            <a:r>
              <a:rPr sz="1200" spc="-100" dirty="0">
                <a:latin typeface="Times New Roman"/>
                <a:cs typeface="Times New Roman"/>
              </a:rPr>
              <a:t> </a:t>
            </a:r>
            <a:r>
              <a:rPr sz="1200" spc="-50" dirty="0">
                <a:latin typeface="Times New Roman"/>
                <a:cs typeface="Times New Roman"/>
              </a:rPr>
              <a:t>сторону</a:t>
            </a:r>
            <a:r>
              <a:rPr sz="1200" spc="-90" dirty="0">
                <a:latin typeface="Times New Roman"/>
                <a:cs typeface="Times New Roman"/>
              </a:rPr>
              <a:t> </a:t>
            </a:r>
            <a:r>
              <a:rPr sz="1200" spc="-50" dirty="0">
                <a:latin typeface="Times New Roman"/>
                <a:cs typeface="Times New Roman"/>
              </a:rPr>
              <a:t>гипертензии,</a:t>
            </a:r>
            <a:r>
              <a:rPr sz="1200" spc="-85" dirty="0">
                <a:latin typeface="Times New Roman"/>
                <a:cs typeface="Times New Roman"/>
              </a:rPr>
              <a:t> </a:t>
            </a:r>
            <a:r>
              <a:rPr sz="1200" spc="-50" dirty="0">
                <a:latin typeface="Times New Roman"/>
                <a:cs typeface="Times New Roman"/>
              </a:rPr>
              <a:t>тахикардия.</a:t>
            </a:r>
            <a:endParaRPr sz="1200">
              <a:latin typeface="Times New Roman"/>
              <a:cs typeface="Times New Roman"/>
            </a:endParaRPr>
          </a:p>
          <a:p>
            <a:pPr marL="12700" marR="21590" indent="359410" algn="just">
              <a:lnSpc>
                <a:spcPct val="110100"/>
              </a:lnSpc>
              <a:spcBef>
                <a:spcPts val="305"/>
              </a:spcBef>
            </a:pPr>
            <a:r>
              <a:rPr sz="1200" spc="-35" dirty="0">
                <a:latin typeface="Times New Roman"/>
                <a:cs typeface="Times New Roman"/>
              </a:rPr>
              <a:t>При </a:t>
            </a:r>
            <a:r>
              <a:rPr sz="1200" spc="-50" dirty="0">
                <a:latin typeface="Times New Roman"/>
                <a:cs typeface="Times New Roman"/>
              </a:rPr>
              <a:t>нарастании маниакального состояния, </a:t>
            </a:r>
            <a:r>
              <a:rPr sz="1200" spc="-45" dirty="0">
                <a:latin typeface="Times New Roman"/>
                <a:cs typeface="Times New Roman"/>
              </a:rPr>
              <a:t>прежде всего, </a:t>
            </a:r>
            <a:r>
              <a:rPr sz="1200" spc="-50" dirty="0">
                <a:latin typeface="Times New Roman"/>
                <a:cs typeface="Times New Roman"/>
              </a:rPr>
              <a:t>настроение становится отчетливо  неадекватным: необычно </a:t>
            </a:r>
            <a:r>
              <a:rPr sz="1200" spc="-55" dirty="0">
                <a:latin typeface="Times New Roman"/>
                <a:cs typeface="Times New Roman"/>
              </a:rPr>
              <a:t>жизнерадостным, </a:t>
            </a:r>
            <a:r>
              <a:rPr sz="1200" spc="-50" dirty="0">
                <a:latin typeface="Times New Roman"/>
                <a:cs typeface="Times New Roman"/>
              </a:rPr>
              <a:t>прекрасным, больные отличаются "неиссякаемой"  энергией, </a:t>
            </a:r>
            <a:r>
              <a:rPr sz="1200" spc="-30" dirty="0">
                <a:latin typeface="Times New Roman"/>
                <a:cs typeface="Times New Roman"/>
              </a:rPr>
              <a:t>их </a:t>
            </a:r>
            <a:r>
              <a:rPr sz="1200" spc="-50" dirty="0">
                <a:latin typeface="Times New Roman"/>
                <a:cs typeface="Times New Roman"/>
              </a:rPr>
              <a:t>охватывает </a:t>
            </a:r>
            <a:r>
              <a:rPr sz="1200" spc="-45" dirty="0">
                <a:latin typeface="Times New Roman"/>
                <a:cs typeface="Times New Roman"/>
              </a:rPr>
              <a:t>жажда </a:t>
            </a:r>
            <a:r>
              <a:rPr sz="1200" spc="-50" dirty="0">
                <a:latin typeface="Times New Roman"/>
                <a:cs typeface="Times New Roman"/>
              </a:rPr>
              <a:t>деятельности; однако </a:t>
            </a:r>
            <a:r>
              <a:rPr sz="1200" spc="-40" dirty="0">
                <a:latin typeface="Times New Roman"/>
                <a:cs typeface="Times New Roman"/>
              </a:rPr>
              <a:t>если </a:t>
            </a:r>
            <a:r>
              <a:rPr sz="1200" spc="-30" dirty="0">
                <a:latin typeface="Times New Roman"/>
                <a:cs typeface="Times New Roman"/>
              </a:rPr>
              <a:t>на </a:t>
            </a:r>
            <a:r>
              <a:rPr sz="1200" spc="-50" dirty="0">
                <a:latin typeface="Times New Roman"/>
                <a:cs typeface="Times New Roman"/>
              </a:rPr>
              <a:t>начальном </a:t>
            </a:r>
            <a:r>
              <a:rPr sz="1200" spc="-45" dirty="0">
                <a:latin typeface="Times New Roman"/>
                <a:cs typeface="Times New Roman"/>
              </a:rPr>
              <a:t>этапе </a:t>
            </a:r>
            <a:r>
              <a:rPr sz="1200" spc="-50" dirty="0">
                <a:latin typeface="Times New Roman"/>
                <a:cs typeface="Times New Roman"/>
              </a:rPr>
              <a:t>деятельность </a:t>
            </a:r>
            <a:r>
              <a:rPr sz="1200" spc="-40" dirty="0">
                <a:latin typeface="Times New Roman"/>
                <a:cs typeface="Times New Roman"/>
              </a:rPr>
              <a:t>еще  </a:t>
            </a:r>
            <a:r>
              <a:rPr sz="1200" spc="-50" dirty="0">
                <a:latin typeface="Times New Roman"/>
                <a:cs typeface="Times New Roman"/>
              </a:rPr>
              <a:t>сохраняет продуктивность, </a:t>
            </a:r>
            <a:r>
              <a:rPr sz="1200" spc="-30" dirty="0">
                <a:latin typeface="Times New Roman"/>
                <a:cs typeface="Times New Roman"/>
              </a:rPr>
              <a:t>то на </a:t>
            </a:r>
            <a:r>
              <a:rPr sz="1200" spc="-40" dirty="0">
                <a:latin typeface="Times New Roman"/>
                <a:cs typeface="Times New Roman"/>
              </a:rPr>
              <a:t>этом </a:t>
            </a:r>
            <a:r>
              <a:rPr sz="1200" spc="-45" dirty="0">
                <a:latin typeface="Times New Roman"/>
                <a:cs typeface="Times New Roman"/>
              </a:rPr>
              <a:t>из-за </a:t>
            </a:r>
            <a:r>
              <a:rPr sz="1200" spc="-50" dirty="0">
                <a:latin typeface="Times New Roman"/>
                <a:cs typeface="Times New Roman"/>
              </a:rPr>
              <a:t>отвлекаемости внимания </a:t>
            </a:r>
            <a:r>
              <a:rPr sz="1200" spc="-45" dirty="0">
                <a:latin typeface="Times New Roman"/>
                <a:cs typeface="Times New Roman"/>
              </a:rPr>
              <a:t>больные </a:t>
            </a:r>
            <a:r>
              <a:rPr sz="1200" spc="-35" dirty="0">
                <a:latin typeface="Times New Roman"/>
                <a:cs typeface="Times New Roman"/>
              </a:rPr>
              <a:t>уже </a:t>
            </a:r>
            <a:r>
              <a:rPr sz="1200" spc="-30" dirty="0">
                <a:latin typeface="Times New Roman"/>
                <a:cs typeface="Times New Roman"/>
              </a:rPr>
              <a:t>не </a:t>
            </a:r>
            <a:r>
              <a:rPr sz="1200" spc="-45" dirty="0">
                <a:latin typeface="Times New Roman"/>
                <a:cs typeface="Times New Roman"/>
              </a:rPr>
              <a:t>могут </a:t>
            </a:r>
            <a:r>
              <a:rPr sz="1200" spc="-30" dirty="0">
                <a:latin typeface="Times New Roman"/>
                <a:cs typeface="Times New Roman"/>
              </a:rPr>
              <a:t>ни  </a:t>
            </a:r>
            <a:r>
              <a:rPr sz="1200" spc="-45" dirty="0">
                <a:latin typeface="Times New Roman"/>
                <a:cs typeface="Times New Roman"/>
              </a:rPr>
              <a:t>одно </a:t>
            </a:r>
            <a:r>
              <a:rPr sz="1200" spc="-40" dirty="0">
                <a:latin typeface="Times New Roman"/>
                <a:cs typeface="Times New Roman"/>
              </a:rPr>
              <a:t>дело </a:t>
            </a:r>
            <a:r>
              <a:rPr sz="1200" spc="-50" dirty="0">
                <a:latin typeface="Times New Roman"/>
                <a:cs typeface="Times New Roman"/>
              </a:rPr>
              <a:t>довести </a:t>
            </a:r>
            <a:r>
              <a:rPr sz="1200" spc="-30" dirty="0">
                <a:latin typeface="Times New Roman"/>
                <a:cs typeface="Times New Roman"/>
              </a:rPr>
              <a:t>до </a:t>
            </a:r>
            <a:r>
              <a:rPr sz="1200" spc="-50" dirty="0">
                <a:latin typeface="Times New Roman"/>
                <a:cs typeface="Times New Roman"/>
              </a:rPr>
              <a:t>конца. Ассоциации возникают </a:t>
            </a:r>
            <a:r>
              <a:rPr sz="1200" spc="-30" dirty="0">
                <a:latin typeface="Times New Roman"/>
                <a:cs typeface="Times New Roman"/>
              </a:rPr>
              <a:t>по </a:t>
            </a:r>
            <a:r>
              <a:rPr sz="1200" spc="-50" dirty="0">
                <a:latin typeface="Times New Roman"/>
                <a:cs typeface="Times New Roman"/>
              </a:rPr>
              <a:t>поверхностным признакам, </a:t>
            </a:r>
            <a:r>
              <a:rPr sz="1200" spc="-40" dirty="0">
                <a:latin typeface="Times New Roman"/>
                <a:cs typeface="Times New Roman"/>
              </a:rPr>
              <a:t>темп  </a:t>
            </a:r>
            <a:r>
              <a:rPr sz="1200" spc="-50" dirty="0">
                <a:latin typeface="Times New Roman"/>
                <a:cs typeface="Times New Roman"/>
              </a:rPr>
              <a:t>мышления ускоряется. </a:t>
            </a:r>
            <a:r>
              <a:rPr sz="1200" spc="-35" dirty="0">
                <a:latin typeface="Times New Roman"/>
                <a:cs typeface="Times New Roman"/>
              </a:rPr>
              <a:t>При </a:t>
            </a:r>
            <a:r>
              <a:rPr sz="1200" spc="-50" dirty="0">
                <a:latin typeface="Times New Roman"/>
                <a:cs typeface="Times New Roman"/>
              </a:rPr>
              <a:t>маниакальном состоянии </a:t>
            </a:r>
            <a:r>
              <a:rPr sz="1200" spc="-45" dirty="0">
                <a:latin typeface="Times New Roman"/>
                <a:cs typeface="Times New Roman"/>
              </a:rPr>
              <a:t>могут </a:t>
            </a:r>
            <a:r>
              <a:rPr sz="1200" spc="-50" dirty="0">
                <a:latin typeface="Times New Roman"/>
                <a:cs typeface="Times New Roman"/>
              </a:rPr>
              <a:t>обнаружиться интересы </a:t>
            </a:r>
            <a:r>
              <a:rPr sz="1200" dirty="0">
                <a:latin typeface="Times New Roman"/>
                <a:cs typeface="Times New Roman"/>
              </a:rPr>
              <a:t>и  </a:t>
            </a:r>
            <a:r>
              <a:rPr sz="1200" spc="-55" dirty="0">
                <a:latin typeface="Times New Roman"/>
                <a:cs typeface="Times New Roman"/>
              </a:rPr>
              <a:t>способности, </a:t>
            </a:r>
            <a:r>
              <a:rPr sz="1200" spc="-50" dirty="0">
                <a:latin typeface="Times New Roman"/>
                <a:cs typeface="Times New Roman"/>
              </a:rPr>
              <a:t>которых </a:t>
            </a:r>
            <a:r>
              <a:rPr sz="1200" spc="-30" dirty="0">
                <a:latin typeface="Times New Roman"/>
                <a:cs typeface="Times New Roman"/>
              </a:rPr>
              <a:t>до </a:t>
            </a:r>
            <a:r>
              <a:rPr sz="1200" spc="-50" dirty="0">
                <a:latin typeface="Times New Roman"/>
                <a:cs typeface="Times New Roman"/>
              </a:rPr>
              <a:t>заболевания </a:t>
            </a:r>
            <a:r>
              <a:rPr sz="1200" spc="-45" dirty="0">
                <a:latin typeface="Times New Roman"/>
                <a:cs typeface="Times New Roman"/>
              </a:rPr>
              <a:t>никто </a:t>
            </a:r>
            <a:r>
              <a:rPr sz="1200" spc="-30" dirty="0">
                <a:latin typeface="Times New Roman"/>
                <a:cs typeface="Times New Roman"/>
              </a:rPr>
              <a:t>не </a:t>
            </a:r>
            <a:r>
              <a:rPr sz="1200" spc="-50" dirty="0">
                <a:latin typeface="Times New Roman"/>
                <a:cs typeface="Times New Roman"/>
              </a:rPr>
              <a:t>замечал. </a:t>
            </a:r>
            <a:r>
              <a:rPr sz="1200" spc="-45" dirty="0">
                <a:latin typeface="Times New Roman"/>
                <a:cs typeface="Times New Roman"/>
              </a:rPr>
              <a:t>Больные </a:t>
            </a:r>
            <a:r>
              <a:rPr sz="1200" spc="-50" dirty="0">
                <a:latin typeface="Times New Roman"/>
                <a:cs typeface="Times New Roman"/>
              </a:rPr>
              <a:t>начинают писать стихи,  выявляются наклонности </a:t>
            </a:r>
            <a:r>
              <a:rPr sz="1200" dirty="0">
                <a:latin typeface="Times New Roman"/>
                <a:cs typeface="Times New Roman"/>
              </a:rPr>
              <a:t>к </a:t>
            </a:r>
            <a:r>
              <a:rPr sz="1200" spc="-50" dirty="0">
                <a:latin typeface="Times New Roman"/>
                <a:cs typeface="Times New Roman"/>
              </a:rPr>
              <a:t>рисованию, однако </a:t>
            </a:r>
            <a:r>
              <a:rPr sz="1200" dirty="0">
                <a:latin typeface="Times New Roman"/>
                <a:cs typeface="Times New Roman"/>
              </a:rPr>
              <a:t>с </a:t>
            </a:r>
            <a:r>
              <a:rPr sz="1200" spc="-50" dirty="0">
                <a:latin typeface="Times New Roman"/>
                <a:cs typeface="Times New Roman"/>
              </a:rPr>
              <a:t>нарастанием маниакального состояния  </a:t>
            </a:r>
            <a:r>
              <a:rPr sz="1200" spc="-55" dirty="0">
                <a:latin typeface="Times New Roman"/>
                <a:cs typeface="Times New Roman"/>
              </a:rPr>
              <a:t>продуктивность </a:t>
            </a:r>
            <a:r>
              <a:rPr sz="1200" dirty="0">
                <a:latin typeface="Times New Roman"/>
                <a:cs typeface="Times New Roman"/>
              </a:rPr>
              <a:t>в </a:t>
            </a:r>
            <a:r>
              <a:rPr sz="1200" spc="-40" dirty="0">
                <a:latin typeface="Times New Roman"/>
                <a:cs typeface="Times New Roman"/>
              </a:rPr>
              <a:t>этой </a:t>
            </a:r>
            <a:r>
              <a:rPr sz="1200" spc="-50" dirty="0">
                <a:latin typeface="Times New Roman"/>
                <a:cs typeface="Times New Roman"/>
              </a:rPr>
              <a:t>деятельности становится </a:t>
            </a:r>
            <a:r>
              <a:rPr sz="1200" spc="-35" dirty="0">
                <a:latin typeface="Times New Roman"/>
                <a:cs typeface="Times New Roman"/>
              </a:rPr>
              <a:t>все </a:t>
            </a:r>
            <a:r>
              <a:rPr sz="1200" spc="-45" dirty="0">
                <a:latin typeface="Times New Roman"/>
                <a:cs typeface="Times New Roman"/>
              </a:rPr>
              <a:t>более </a:t>
            </a:r>
            <a:r>
              <a:rPr sz="1200" dirty="0">
                <a:latin typeface="Times New Roman"/>
                <a:cs typeface="Times New Roman"/>
              </a:rPr>
              <a:t>и </a:t>
            </a:r>
            <a:r>
              <a:rPr sz="1200" spc="-45" dirty="0">
                <a:latin typeface="Times New Roman"/>
                <a:cs typeface="Times New Roman"/>
              </a:rPr>
              <a:t>более </a:t>
            </a:r>
            <a:r>
              <a:rPr sz="1200" spc="-50" dirty="0">
                <a:latin typeface="Times New Roman"/>
                <a:cs typeface="Times New Roman"/>
              </a:rPr>
              <a:t>беспорядочной. Поведение  больных становится расторможенным, усиливается сексуальность, </a:t>
            </a:r>
            <a:r>
              <a:rPr sz="1200" spc="-45" dirty="0">
                <a:latin typeface="Times New Roman"/>
                <a:cs typeface="Times New Roman"/>
              </a:rPr>
              <a:t>больные легко </a:t>
            </a:r>
            <a:r>
              <a:rPr sz="1200" spc="-50" dirty="0">
                <a:latin typeface="Times New Roman"/>
                <a:cs typeface="Times New Roman"/>
              </a:rPr>
              <a:t>заводят  знакомства, вступают </a:t>
            </a:r>
            <a:r>
              <a:rPr sz="1200" dirty="0">
                <a:latin typeface="Times New Roman"/>
                <a:cs typeface="Times New Roman"/>
              </a:rPr>
              <a:t>в </a:t>
            </a:r>
            <a:r>
              <a:rPr sz="1200" spc="-50" dirty="0">
                <a:latin typeface="Times New Roman"/>
                <a:cs typeface="Times New Roman"/>
              </a:rPr>
              <a:t>сексуальные </a:t>
            </a:r>
            <a:r>
              <a:rPr sz="1200" spc="-45" dirty="0">
                <a:latin typeface="Times New Roman"/>
                <a:cs typeface="Times New Roman"/>
              </a:rPr>
              <a:t>связи, </a:t>
            </a:r>
            <a:r>
              <a:rPr sz="1200" spc="-50" dirty="0">
                <a:latin typeface="Times New Roman"/>
                <a:cs typeface="Times New Roman"/>
              </a:rPr>
              <a:t>говорят </a:t>
            </a:r>
            <a:r>
              <a:rPr sz="1200" spc="-30" dirty="0">
                <a:latin typeface="Times New Roman"/>
                <a:cs typeface="Times New Roman"/>
              </a:rPr>
              <a:t>на </a:t>
            </a:r>
            <a:r>
              <a:rPr sz="1200" spc="-50" dirty="0">
                <a:latin typeface="Times New Roman"/>
                <a:cs typeface="Times New Roman"/>
              </a:rPr>
              <a:t>эротические </a:t>
            </a:r>
            <a:r>
              <a:rPr sz="1200" spc="-45" dirty="0">
                <a:latin typeface="Times New Roman"/>
                <a:cs typeface="Times New Roman"/>
              </a:rPr>
              <a:t>темы. </a:t>
            </a:r>
            <a:r>
              <a:rPr sz="1200" spc="-50" dirty="0">
                <a:latin typeface="Times New Roman"/>
                <a:cs typeface="Times New Roman"/>
              </a:rPr>
              <a:t>Женщины </a:t>
            </a:r>
            <a:r>
              <a:rPr sz="1200" spc="-45" dirty="0">
                <a:latin typeface="Times New Roman"/>
                <a:cs typeface="Times New Roman"/>
              </a:rPr>
              <a:t>ярко </a:t>
            </a:r>
            <a:r>
              <a:rPr sz="1200" dirty="0">
                <a:latin typeface="Times New Roman"/>
                <a:cs typeface="Times New Roman"/>
              </a:rPr>
              <a:t>и</a:t>
            </a:r>
            <a:r>
              <a:rPr sz="1200" spc="-210" dirty="0">
                <a:latin typeface="Times New Roman"/>
                <a:cs typeface="Times New Roman"/>
              </a:rPr>
              <a:t> </a:t>
            </a:r>
            <a:r>
              <a:rPr sz="1200" spc="-50" dirty="0">
                <a:latin typeface="Times New Roman"/>
                <a:cs typeface="Times New Roman"/>
              </a:rPr>
              <a:t>броско</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9539022"/>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5</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25400" marR="18415" algn="just">
              <a:lnSpc>
                <a:spcPct val="110100"/>
              </a:lnSpc>
            </a:pPr>
            <a:r>
              <a:rPr sz="1200" spc="-50" dirty="0">
                <a:latin typeface="Times New Roman"/>
                <a:cs typeface="Times New Roman"/>
              </a:rPr>
              <a:t>одеваются, неумеренно пользуются косметикой, переоценивают </a:t>
            </a:r>
            <a:r>
              <a:rPr sz="1200" spc="-45" dirty="0">
                <a:latin typeface="Times New Roman"/>
                <a:cs typeface="Times New Roman"/>
              </a:rPr>
              <a:t>свои </a:t>
            </a:r>
            <a:r>
              <a:rPr sz="1200" spc="-50" dirty="0">
                <a:latin typeface="Times New Roman"/>
                <a:cs typeface="Times New Roman"/>
              </a:rPr>
              <a:t>внешние данные,  рассказывают</a:t>
            </a:r>
            <a:r>
              <a:rPr sz="1200" spc="-90" dirty="0">
                <a:latin typeface="Times New Roman"/>
                <a:cs typeface="Times New Roman"/>
              </a:rPr>
              <a:t> </a:t>
            </a:r>
            <a:r>
              <a:rPr sz="1200" dirty="0">
                <a:latin typeface="Times New Roman"/>
                <a:cs typeface="Times New Roman"/>
              </a:rPr>
              <a:t>о</a:t>
            </a:r>
            <a:r>
              <a:rPr sz="1200" spc="-105" dirty="0">
                <a:latin typeface="Times New Roman"/>
                <a:cs typeface="Times New Roman"/>
              </a:rPr>
              <a:t> </a:t>
            </a:r>
            <a:r>
              <a:rPr sz="1200" spc="-45" dirty="0">
                <a:latin typeface="Times New Roman"/>
                <a:cs typeface="Times New Roman"/>
              </a:rPr>
              <a:t>своих</a:t>
            </a:r>
            <a:r>
              <a:rPr sz="1200" spc="-100" dirty="0">
                <a:latin typeface="Times New Roman"/>
                <a:cs typeface="Times New Roman"/>
              </a:rPr>
              <a:t> </a:t>
            </a:r>
            <a:r>
              <a:rPr sz="1200" spc="-50" dirty="0">
                <a:latin typeface="Times New Roman"/>
                <a:cs typeface="Times New Roman"/>
              </a:rPr>
              <a:t>любовных</a:t>
            </a:r>
            <a:r>
              <a:rPr sz="1200" spc="-100" dirty="0">
                <a:latin typeface="Times New Roman"/>
                <a:cs typeface="Times New Roman"/>
              </a:rPr>
              <a:t> </a:t>
            </a:r>
            <a:r>
              <a:rPr sz="1200" spc="-50" dirty="0">
                <a:latin typeface="Times New Roman"/>
                <a:cs typeface="Times New Roman"/>
              </a:rPr>
              <a:t>успехах,</a:t>
            </a:r>
            <a:r>
              <a:rPr sz="1200" spc="-85" dirty="0">
                <a:latin typeface="Times New Roman"/>
                <a:cs typeface="Times New Roman"/>
              </a:rPr>
              <a:t> </a:t>
            </a:r>
            <a:r>
              <a:rPr sz="1200" spc="-50" dirty="0">
                <a:latin typeface="Times New Roman"/>
                <a:cs typeface="Times New Roman"/>
              </a:rPr>
              <a:t>выглядят</a:t>
            </a:r>
            <a:r>
              <a:rPr sz="1200" spc="-90" dirty="0">
                <a:latin typeface="Times New Roman"/>
                <a:cs typeface="Times New Roman"/>
              </a:rPr>
              <a:t> </a:t>
            </a:r>
            <a:r>
              <a:rPr sz="1200" spc="-45" dirty="0">
                <a:latin typeface="Times New Roman"/>
                <a:cs typeface="Times New Roman"/>
              </a:rPr>
              <a:t>обычно</a:t>
            </a:r>
            <a:r>
              <a:rPr sz="1200" spc="-100" dirty="0">
                <a:latin typeface="Times New Roman"/>
                <a:cs typeface="Times New Roman"/>
              </a:rPr>
              <a:t> </a:t>
            </a:r>
            <a:r>
              <a:rPr sz="1200" spc="-50" dirty="0">
                <a:latin typeface="Times New Roman"/>
                <a:cs typeface="Times New Roman"/>
              </a:rPr>
              <a:t>оживленными,</a:t>
            </a:r>
            <a:r>
              <a:rPr sz="1200" spc="-85" dirty="0">
                <a:latin typeface="Times New Roman"/>
                <a:cs typeface="Times New Roman"/>
              </a:rPr>
              <a:t> </a:t>
            </a:r>
            <a:r>
              <a:rPr sz="1200" spc="-50" dirty="0">
                <a:latin typeface="Times New Roman"/>
                <a:cs typeface="Times New Roman"/>
              </a:rPr>
              <a:t>веселыми,</a:t>
            </a:r>
            <a:r>
              <a:rPr sz="1200" spc="-100" dirty="0">
                <a:latin typeface="Times New Roman"/>
                <a:cs typeface="Times New Roman"/>
              </a:rPr>
              <a:t> </a:t>
            </a:r>
            <a:r>
              <a:rPr sz="1200" spc="-50" dirty="0">
                <a:latin typeface="Times New Roman"/>
                <a:cs typeface="Times New Roman"/>
              </a:rPr>
              <a:t>радостными,  говорят </a:t>
            </a:r>
            <a:r>
              <a:rPr sz="1200" dirty="0">
                <a:latin typeface="Times New Roman"/>
                <a:cs typeface="Times New Roman"/>
              </a:rPr>
              <a:t>о </a:t>
            </a:r>
            <a:r>
              <a:rPr sz="1200" spc="-40" dirty="0">
                <a:latin typeface="Times New Roman"/>
                <a:cs typeface="Times New Roman"/>
              </a:rPr>
              <a:t>том, что </a:t>
            </a:r>
            <a:r>
              <a:rPr sz="1200" spc="-45" dirty="0">
                <a:latin typeface="Times New Roman"/>
                <a:cs typeface="Times New Roman"/>
              </a:rPr>
              <a:t>жизнь </a:t>
            </a:r>
            <a:r>
              <a:rPr sz="1200" dirty="0">
                <a:latin typeface="Times New Roman"/>
                <a:cs typeface="Times New Roman"/>
              </a:rPr>
              <a:t>— </a:t>
            </a:r>
            <a:r>
              <a:rPr sz="1200" spc="-35" dirty="0">
                <a:latin typeface="Times New Roman"/>
                <a:cs typeface="Times New Roman"/>
              </a:rPr>
              <a:t>это </a:t>
            </a:r>
            <a:r>
              <a:rPr sz="1200" spc="-50" dirty="0">
                <a:latin typeface="Times New Roman"/>
                <a:cs typeface="Times New Roman"/>
              </a:rPr>
              <a:t>праздник. </a:t>
            </a:r>
            <a:r>
              <a:rPr sz="1200" dirty="0">
                <a:latin typeface="Times New Roman"/>
                <a:cs typeface="Times New Roman"/>
              </a:rPr>
              <a:t>В </a:t>
            </a:r>
            <a:r>
              <a:rPr sz="1200" spc="-40" dirty="0">
                <a:latin typeface="Times New Roman"/>
                <a:cs typeface="Times New Roman"/>
              </a:rPr>
              <a:t>этом </a:t>
            </a:r>
            <a:r>
              <a:rPr sz="1200" spc="-50" dirty="0">
                <a:latin typeface="Times New Roman"/>
                <a:cs typeface="Times New Roman"/>
              </a:rPr>
              <a:t>состоянии утрачивается чувство такта, больные  становятся фамильярными, </a:t>
            </a:r>
            <a:r>
              <a:rPr sz="1200" spc="-45" dirty="0">
                <a:latin typeface="Times New Roman"/>
                <a:cs typeface="Times New Roman"/>
              </a:rPr>
              <a:t>громко </a:t>
            </a:r>
            <a:r>
              <a:rPr sz="1200" spc="-50" dirty="0">
                <a:latin typeface="Times New Roman"/>
                <a:cs typeface="Times New Roman"/>
              </a:rPr>
              <a:t>говорят, шутят, </a:t>
            </a:r>
            <a:r>
              <a:rPr sz="1200" spc="-45" dirty="0">
                <a:latin typeface="Times New Roman"/>
                <a:cs typeface="Times New Roman"/>
              </a:rPr>
              <a:t>громко </a:t>
            </a:r>
            <a:r>
              <a:rPr sz="1200" spc="-50" dirty="0">
                <a:latin typeface="Times New Roman"/>
                <a:cs typeface="Times New Roman"/>
              </a:rPr>
              <a:t>смеются, </a:t>
            </a:r>
            <a:r>
              <a:rPr sz="1200" dirty="0">
                <a:latin typeface="Times New Roman"/>
                <a:cs typeface="Times New Roman"/>
              </a:rPr>
              <a:t>у </a:t>
            </a:r>
            <a:r>
              <a:rPr sz="1200" spc="-40" dirty="0">
                <a:latin typeface="Times New Roman"/>
                <a:cs typeface="Times New Roman"/>
              </a:rPr>
              <a:t>них </a:t>
            </a:r>
            <a:r>
              <a:rPr sz="1200" spc="-50" dirty="0">
                <a:latin typeface="Times New Roman"/>
                <a:cs typeface="Times New Roman"/>
              </a:rPr>
              <a:t>отсутствует чувство  дистанции.</a:t>
            </a:r>
            <a:endParaRPr sz="1200">
              <a:latin typeface="Times New Roman"/>
              <a:cs typeface="Times New Roman"/>
            </a:endParaRPr>
          </a:p>
          <a:p>
            <a:pPr marL="25400" marR="18415" indent="359410" algn="just">
              <a:lnSpc>
                <a:spcPct val="110000"/>
              </a:lnSpc>
              <a:spcBef>
                <a:spcPts val="5"/>
              </a:spcBef>
            </a:pPr>
            <a:r>
              <a:rPr sz="1200" spc="-35" dirty="0">
                <a:latin typeface="Times New Roman"/>
                <a:cs typeface="Times New Roman"/>
              </a:rPr>
              <a:t>При </a:t>
            </a:r>
            <a:r>
              <a:rPr sz="1200" spc="-50" dirty="0">
                <a:latin typeface="Times New Roman"/>
                <a:cs typeface="Times New Roman"/>
              </a:rPr>
              <a:t>нарастании маниакального состояния </a:t>
            </a:r>
            <a:r>
              <a:rPr sz="1200" spc="-45" dirty="0">
                <a:latin typeface="Times New Roman"/>
                <a:cs typeface="Times New Roman"/>
              </a:rPr>
              <a:t>больные </a:t>
            </a:r>
            <a:r>
              <a:rPr sz="1200" spc="-50" dirty="0">
                <a:latin typeface="Times New Roman"/>
                <a:cs typeface="Times New Roman"/>
              </a:rPr>
              <a:t>становятся </a:t>
            </a:r>
            <a:r>
              <a:rPr sz="1200" spc="-55" dirty="0">
                <a:latin typeface="Times New Roman"/>
                <a:cs typeface="Times New Roman"/>
              </a:rPr>
              <a:t>возбужденными, </a:t>
            </a:r>
            <a:r>
              <a:rPr sz="1200" spc="-50" dirty="0">
                <a:latin typeface="Times New Roman"/>
                <a:cs typeface="Times New Roman"/>
              </a:rPr>
              <a:t>говорят </a:t>
            </a:r>
            <a:r>
              <a:rPr sz="1200" spc="-40" dirty="0">
                <a:latin typeface="Times New Roman"/>
                <a:cs typeface="Times New Roman"/>
              </a:rPr>
              <a:t>без  </a:t>
            </a:r>
            <a:r>
              <a:rPr sz="1200" spc="-50" dirty="0">
                <a:latin typeface="Times New Roman"/>
                <a:cs typeface="Times New Roman"/>
              </a:rPr>
              <a:t>умолку, голосом, </a:t>
            </a:r>
            <a:r>
              <a:rPr sz="1200" spc="-40" dirty="0">
                <a:latin typeface="Times New Roman"/>
                <a:cs typeface="Times New Roman"/>
              </a:rPr>
              <a:t>как </a:t>
            </a:r>
            <a:r>
              <a:rPr sz="1200" spc="-50" dirty="0">
                <a:latin typeface="Times New Roman"/>
                <a:cs typeface="Times New Roman"/>
              </a:rPr>
              <a:t>правило, охрипшим, пытаются </a:t>
            </a:r>
            <a:r>
              <a:rPr sz="1200" spc="-45" dirty="0">
                <a:latin typeface="Times New Roman"/>
                <a:cs typeface="Times New Roman"/>
              </a:rPr>
              <a:t>петь, </a:t>
            </a:r>
            <a:r>
              <a:rPr sz="1200" spc="-50" dirty="0">
                <a:latin typeface="Times New Roman"/>
                <a:cs typeface="Times New Roman"/>
              </a:rPr>
              <a:t>танцуют, </a:t>
            </a:r>
            <a:r>
              <a:rPr sz="1200" spc="-30" dirty="0">
                <a:latin typeface="Times New Roman"/>
                <a:cs typeface="Times New Roman"/>
              </a:rPr>
              <a:t>во </a:t>
            </a:r>
            <a:r>
              <a:rPr sz="1200" spc="-35" dirty="0">
                <a:latin typeface="Times New Roman"/>
                <a:cs typeface="Times New Roman"/>
              </a:rPr>
              <a:t>все </a:t>
            </a:r>
            <a:r>
              <a:rPr sz="1200" spc="-50" dirty="0">
                <a:latin typeface="Times New Roman"/>
                <a:cs typeface="Times New Roman"/>
              </a:rPr>
              <a:t>вмешиваются, </a:t>
            </a:r>
            <a:r>
              <a:rPr sz="1200" spc="-40" dirty="0">
                <a:latin typeface="Times New Roman"/>
                <a:cs typeface="Times New Roman"/>
              </a:rPr>
              <a:t>дают  </a:t>
            </a:r>
            <a:r>
              <a:rPr sz="1200" spc="-50" dirty="0">
                <a:latin typeface="Times New Roman"/>
                <a:cs typeface="Times New Roman"/>
              </a:rPr>
              <a:t>различные советы. </a:t>
            </a:r>
            <a:r>
              <a:rPr sz="1200" spc="-20" dirty="0">
                <a:latin typeface="Times New Roman"/>
                <a:cs typeface="Times New Roman"/>
              </a:rPr>
              <a:t>Мышление </a:t>
            </a:r>
            <a:r>
              <a:rPr sz="1200" spc="-50" dirty="0">
                <a:latin typeface="Times New Roman"/>
                <a:cs typeface="Times New Roman"/>
              </a:rPr>
              <a:t>становится настолько ускоренным, </a:t>
            </a:r>
            <a:r>
              <a:rPr sz="1200" spc="-40" dirty="0">
                <a:latin typeface="Times New Roman"/>
                <a:cs typeface="Times New Roman"/>
              </a:rPr>
              <a:t>что </a:t>
            </a:r>
            <a:r>
              <a:rPr sz="1200" spc="-45" dirty="0">
                <a:latin typeface="Times New Roman"/>
                <a:cs typeface="Times New Roman"/>
              </a:rPr>
              <a:t>больные </a:t>
            </a:r>
            <a:r>
              <a:rPr sz="1200" spc="-30" dirty="0">
                <a:latin typeface="Times New Roman"/>
                <a:cs typeface="Times New Roman"/>
              </a:rPr>
              <a:t>не </a:t>
            </a:r>
            <a:r>
              <a:rPr sz="1200" spc="-50" dirty="0">
                <a:latin typeface="Times New Roman"/>
                <a:cs typeface="Times New Roman"/>
              </a:rPr>
              <a:t>успевают  высказать </a:t>
            </a:r>
            <a:r>
              <a:rPr sz="1200" spc="-45" dirty="0">
                <a:latin typeface="Times New Roman"/>
                <a:cs typeface="Times New Roman"/>
              </a:rPr>
              <a:t>сразу </a:t>
            </a:r>
            <a:r>
              <a:rPr sz="1200" spc="-50" dirty="0">
                <a:latin typeface="Times New Roman"/>
                <a:cs typeface="Times New Roman"/>
              </a:rPr>
              <a:t>полностью </a:t>
            </a:r>
            <a:r>
              <a:rPr sz="1200" spc="-45" dirty="0">
                <a:latin typeface="Times New Roman"/>
                <a:cs typeface="Times New Roman"/>
              </a:rPr>
              <a:t>мысль, </a:t>
            </a:r>
            <a:r>
              <a:rPr sz="1200" dirty="0">
                <a:latin typeface="Times New Roman"/>
                <a:cs typeface="Times New Roman"/>
              </a:rPr>
              <a:t>а </a:t>
            </a:r>
            <a:r>
              <a:rPr sz="1200" spc="-50" dirty="0">
                <a:latin typeface="Times New Roman"/>
                <a:cs typeface="Times New Roman"/>
              </a:rPr>
              <a:t>выкрикивают </a:t>
            </a:r>
            <a:r>
              <a:rPr sz="1200" spc="-45" dirty="0">
                <a:latin typeface="Times New Roman"/>
                <a:cs typeface="Times New Roman"/>
              </a:rPr>
              <a:t>только </a:t>
            </a:r>
            <a:r>
              <a:rPr sz="1200" spc="-50" dirty="0">
                <a:latin typeface="Times New Roman"/>
                <a:cs typeface="Times New Roman"/>
              </a:rPr>
              <a:t>отдельные </a:t>
            </a:r>
            <a:r>
              <a:rPr sz="1200" spc="-45" dirty="0">
                <a:latin typeface="Times New Roman"/>
                <a:cs typeface="Times New Roman"/>
              </a:rPr>
              <a:t>слова. </a:t>
            </a:r>
            <a:r>
              <a:rPr sz="1200" spc="-40" dirty="0">
                <a:latin typeface="Times New Roman"/>
                <a:cs typeface="Times New Roman"/>
              </a:rPr>
              <a:t>Это </a:t>
            </a:r>
            <a:r>
              <a:rPr sz="1200" spc="-50" dirty="0">
                <a:latin typeface="Times New Roman"/>
                <a:cs typeface="Times New Roman"/>
              </a:rPr>
              <a:t>состояние </a:t>
            </a:r>
            <a:r>
              <a:rPr sz="1200" spc="-45" dirty="0">
                <a:latin typeface="Times New Roman"/>
                <a:cs typeface="Times New Roman"/>
              </a:rPr>
              <a:t>носит  </a:t>
            </a:r>
            <a:r>
              <a:rPr sz="1200" spc="-50" dirty="0">
                <a:latin typeface="Times New Roman"/>
                <a:cs typeface="Times New Roman"/>
              </a:rPr>
              <a:t>название "скачка </a:t>
            </a:r>
            <a:r>
              <a:rPr sz="1200" spc="-45" dirty="0">
                <a:latin typeface="Times New Roman"/>
                <a:cs typeface="Times New Roman"/>
              </a:rPr>
              <a:t>идей". </a:t>
            </a:r>
            <a:r>
              <a:rPr sz="1200" dirty="0">
                <a:latin typeface="Times New Roman"/>
                <a:cs typeface="Times New Roman"/>
              </a:rPr>
              <a:t>В </a:t>
            </a:r>
            <a:r>
              <a:rPr sz="1200" spc="-45" dirty="0">
                <a:latin typeface="Times New Roman"/>
                <a:cs typeface="Times New Roman"/>
              </a:rPr>
              <a:t>таком </a:t>
            </a:r>
            <a:r>
              <a:rPr sz="1200" spc="-50" dirty="0">
                <a:latin typeface="Times New Roman"/>
                <a:cs typeface="Times New Roman"/>
              </a:rPr>
              <a:t>состоянии появляется </a:t>
            </a:r>
            <a:r>
              <a:rPr sz="1200" spc="-45" dirty="0">
                <a:latin typeface="Times New Roman"/>
                <a:cs typeface="Times New Roman"/>
              </a:rPr>
              <a:t>масса </a:t>
            </a:r>
            <a:r>
              <a:rPr sz="1200" spc="-50" dirty="0">
                <a:latin typeface="Times New Roman"/>
                <a:cs typeface="Times New Roman"/>
              </a:rPr>
              <a:t>планов, которые </a:t>
            </a:r>
            <a:r>
              <a:rPr sz="1200" spc="-45" dirty="0">
                <a:latin typeface="Times New Roman"/>
                <a:cs typeface="Times New Roman"/>
              </a:rPr>
              <a:t>больные </a:t>
            </a:r>
            <a:r>
              <a:rPr sz="1200" spc="-30" dirty="0">
                <a:latin typeface="Times New Roman"/>
                <a:cs typeface="Times New Roman"/>
              </a:rPr>
              <a:t>не  </a:t>
            </a:r>
            <a:r>
              <a:rPr sz="1200" spc="-50" dirty="0">
                <a:latin typeface="Times New Roman"/>
                <a:cs typeface="Times New Roman"/>
              </a:rPr>
              <a:t>успевают</a:t>
            </a:r>
            <a:r>
              <a:rPr sz="1200" spc="-100" dirty="0">
                <a:latin typeface="Times New Roman"/>
                <a:cs typeface="Times New Roman"/>
              </a:rPr>
              <a:t> </a:t>
            </a:r>
            <a:r>
              <a:rPr sz="1200" spc="-50" dirty="0">
                <a:latin typeface="Times New Roman"/>
                <a:cs typeface="Times New Roman"/>
              </a:rPr>
              <a:t>высказывать.</a:t>
            </a:r>
            <a:endParaRPr sz="1200">
              <a:latin typeface="Times New Roman"/>
              <a:cs typeface="Times New Roman"/>
            </a:endParaRPr>
          </a:p>
          <a:p>
            <a:pPr marL="25400" marR="19050" indent="359410" algn="just">
              <a:lnSpc>
                <a:spcPct val="110000"/>
              </a:lnSpc>
              <a:spcBef>
                <a:spcPts val="10"/>
              </a:spcBef>
            </a:pPr>
            <a:r>
              <a:rPr sz="1200" spc="-25" dirty="0">
                <a:latin typeface="Times New Roman"/>
                <a:cs typeface="Times New Roman"/>
              </a:rPr>
              <a:t>Из </a:t>
            </a:r>
            <a:r>
              <a:rPr sz="1200" spc="-50" dirty="0">
                <a:latin typeface="Times New Roman"/>
                <a:cs typeface="Times New Roman"/>
              </a:rPr>
              <a:t>повышенного самочувствия, активности </a:t>
            </a:r>
            <a:r>
              <a:rPr sz="1200" dirty="0">
                <a:latin typeface="Times New Roman"/>
                <a:cs typeface="Times New Roman"/>
              </a:rPr>
              <a:t>и </a:t>
            </a:r>
            <a:r>
              <a:rPr sz="1200" spc="-55" dirty="0">
                <a:latin typeface="Times New Roman"/>
                <a:cs typeface="Times New Roman"/>
              </a:rPr>
              <a:t>продуктивности, </a:t>
            </a:r>
            <a:r>
              <a:rPr sz="1200" spc="-30" dirty="0">
                <a:latin typeface="Times New Roman"/>
                <a:cs typeface="Times New Roman"/>
              </a:rPr>
              <a:t>по </a:t>
            </a:r>
            <a:r>
              <a:rPr sz="1200" spc="-45" dirty="0">
                <a:latin typeface="Times New Roman"/>
                <a:cs typeface="Times New Roman"/>
              </a:rPr>
              <a:t>мнению </a:t>
            </a:r>
            <a:r>
              <a:rPr sz="1200" spc="-40" dirty="0">
                <a:latin typeface="Times New Roman"/>
                <a:cs typeface="Times New Roman"/>
              </a:rPr>
              <a:t>В.А.  </a:t>
            </a:r>
            <a:r>
              <a:rPr sz="1200" spc="-50" dirty="0">
                <a:latin typeface="Times New Roman"/>
                <a:cs typeface="Times New Roman"/>
              </a:rPr>
              <a:t>Гиляровского, </a:t>
            </a:r>
            <a:r>
              <a:rPr sz="1200" spc="-45" dirty="0">
                <a:latin typeface="Times New Roman"/>
                <a:cs typeface="Times New Roman"/>
              </a:rPr>
              <a:t>легко </a:t>
            </a:r>
            <a:r>
              <a:rPr sz="1200" spc="-50" dirty="0">
                <a:latin typeface="Times New Roman"/>
                <a:cs typeface="Times New Roman"/>
              </a:rPr>
              <a:t>возникают бредовые </a:t>
            </a:r>
            <a:r>
              <a:rPr sz="1200" spc="-45" dirty="0">
                <a:latin typeface="Times New Roman"/>
                <a:cs typeface="Times New Roman"/>
              </a:rPr>
              <a:t>идеи </a:t>
            </a:r>
            <a:r>
              <a:rPr sz="1200" spc="-50" dirty="0">
                <a:latin typeface="Times New Roman"/>
                <a:cs typeface="Times New Roman"/>
              </a:rPr>
              <a:t>величия. </a:t>
            </a:r>
            <a:r>
              <a:rPr sz="1200" spc="-45" dirty="0">
                <a:latin typeface="Times New Roman"/>
                <a:cs typeface="Times New Roman"/>
              </a:rPr>
              <a:t>Чаще всего речь идет </a:t>
            </a:r>
            <a:r>
              <a:rPr sz="1200" dirty="0">
                <a:latin typeface="Times New Roman"/>
                <a:cs typeface="Times New Roman"/>
              </a:rPr>
              <a:t>о </a:t>
            </a:r>
            <a:r>
              <a:rPr sz="1200" spc="-50" dirty="0">
                <a:latin typeface="Times New Roman"/>
                <a:cs typeface="Times New Roman"/>
              </a:rPr>
              <a:t>болезненном  преувеличении </a:t>
            </a:r>
            <a:r>
              <a:rPr sz="1200" spc="-45" dirty="0">
                <a:latin typeface="Times New Roman"/>
                <a:cs typeface="Times New Roman"/>
              </a:rPr>
              <a:t>своих </a:t>
            </a:r>
            <a:r>
              <a:rPr sz="1200" spc="-50" dirty="0">
                <a:latin typeface="Times New Roman"/>
                <a:cs typeface="Times New Roman"/>
              </a:rPr>
              <a:t>талантов, красоты, </a:t>
            </a:r>
            <a:r>
              <a:rPr sz="1200" spc="-45" dirty="0">
                <a:latin typeface="Times New Roman"/>
                <a:cs typeface="Times New Roman"/>
              </a:rPr>
              <a:t>заслуг </a:t>
            </a:r>
            <a:r>
              <a:rPr sz="1200" dirty="0">
                <a:latin typeface="Times New Roman"/>
                <a:cs typeface="Times New Roman"/>
              </a:rPr>
              <a:t>и </a:t>
            </a:r>
            <a:r>
              <a:rPr sz="1200" spc="-50" dirty="0">
                <a:latin typeface="Times New Roman"/>
                <a:cs typeface="Times New Roman"/>
              </a:rPr>
              <a:t>достижений. </a:t>
            </a:r>
            <a:r>
              <a:rPr sz="1200" spc="-25" dirty="0">
                <a:latin typeface="Times New Roman"/>
                <a:cs typeface="Times New Roman"/>
              </a:rPr>
              <a:t>По </a:t>
            </a:r>
            <a:r>
              <a:rPr sz="1200" spc="-50" dirty="0">
                <a:latin typeface="Times New Roman"/>
                <a:cs typeface="Times New Roman"/>
              </a:rPr>
              <a:t>содержанию </a:t>
            </a:r>
            <a:r>
              <a:rPr sz="1200" spc="-35" dirty="0">
                <a:latin typeface="Times New Roman"/>
                <a:cs typeface="Times New Roman"/>
              </a:rPr>
              <a:t>эти </a:t>
            </a:r>
            <a:r>
              <a:rPr sz="1200" spc="-45" dirty="0">
                <a:latin typeface="Times New Roman"/>
                <a:cs typeface="Times New Roman"/>
              </a:rPr>
              <a:t>идеи  </a:t>
            </a:r>
            <a:r>
              <a:rPr sz="1200" spc="-50" dirty="0">
                <a:latin typeface="Times New Roman"/>
                <a:cs typeface="Times New Roman"/>
              </a:rPr>
              <a:t>жизненны,</a:t>
            </a:r>
            <a:r>
              <a:rPr sz="1200" spc="-90" dirty="0">
                <a:latin typeface="Times New Roman"/>
                <a:cs typeface="Times New Roman"/>
              </a:rPr>
              <a:t> </a:t>
            </a:r>
            <a:r>
              <a:rPr sz="1200" spc="-30" dirty="0">
                <a:latin typeface="Times New Roman"/>
                <a:cs typeface="Times New Roman"/>
              </a:rPr>
              <a:t>но</a:t>
            </a:r>
            <a:r>
              <a:rPr sz="1200" spc="-105" dirty="0">
                <a:latin typeface="Times New Roman"/>
                <a:cs typeface="Times New Roman"/>
              </a:rPr>
              <a:t> </a:t>
            </a:r>
            <a:r>
              <a:rPr sz="1200" spc="-30" dirty="0">
                <a:latin typeface="Times New Roman"/>
                <a:cs typeface="Times New Roman"/>
              </a:rPr>
              <a:t>не</a:t>
            </a:r>
            <a:r>
              <a:rPr sz="1200" spc="-90" dirty="0">
                <a:latin typeface="Times New Roman"/>
                <a:cs typeface="Times New Roman"/>
              </a:rPr>
              <a:t> </a:t>
            </a:r>
            <a:r>
              <a:rPr sz="1200" spc="-50" dirty="0">
                <a:latin typeface="Times New Roman"/>
                <a:cs typeface="Times New Roman"/>
              </a:rPr>
              <a:t>соответствуют</a:t>
            </a:r>
            <a:r>
              <a:rPr sz="1200" spc="-95" dirty="0">
                <a:latin typeface="Times New Roman"/>
                <a:cs typeface="Times New Roman"/>
              </a:rPr>
              <a:t> </a:t>
            </a:r>
            <a:r>
              <a:rPr sz="1200" spc="-50" dirty="0">
                <a:latin typeface="Times New Roman"/>
                <a:cs typeface="Times New Roman"/>
              </a:rPr>
              <a:t>истинному</a:t>
            </a:r>
            <a:r>
              <a:rPr sz="1200" spc="-85" dirty="0">
                <a:latin typeface="Times New Roman"/>
                <a:cs typeface="Times New Roman"/>
              </a:rPr>
              <a:t> </a:t>
            </a:r>
            <a:r>
              <a:rPr sz="1200" spc="-50" dirty="0">
                <a:latin typeface="Times New Roman"/>
                <a:cs typeface="Times New Roman"/>
              </a:rPr>
              <a:t>положению</a:t>
            </a:r>
            <a:r>
              <a:rPr sz="1200" spc="-95" dirty="0">
                <a:latin typeface="Times New Roman"/>
                <a:cs typeface="Times New Roman"/>
              </a:rPr>
              <a:t> </a:t>
            </a:r>
            <a:r>
              <a:rPr sz="1200" spc="-50" dirty="0">
                <a:latin typeface="Times New Roman"/>
                <a:cs typeface="Times New Roman"/>
              </a:rPr>
              <a:t>больного.</a:t>
            </a:r>
            <a:r>
              <a:rPr sz="1200" spc="-90" dirty="0">
                <a:latin typeface="Times New Roman"/>
                <a:cs typeface="Times New Roman"/>
              </a:rPr>
              <a:t> </a:t>
            </a:r>
            <a:r>
              <a:rPr sz="1200" spc="-40" dirty="0">
                <a:latin typeface="Times New Roman"/>
                <a:cs typeface="Times New Roman"/>
              </a:rPr>
              <a:t>При</a:t>
            </a:r>
            <a:r>
              <a:rPr sz="1200" spc="-105" dirty="0">
                <a:latin typeface="Times New Roman"/>
                <a:cs typeface="Times New Roman"/>
              </a:rPr>
              <a:t> </a:t>
            </a:r>
            <a:r>
              <a:rPr sz="1200" spc="-50" dirty="0">
                <a:latin typeface="Times New Roman"/>
                <a:cs typeface="Times New Roman"/>
              </a:rPr>
              <a:t>маниакальном</a:t>
            </a:r>
            <a:r>
              <a:rPr sz="1200" spc="-80" dirty="0">
                <a:latin typeface="Times New Roman"/>
                <a:cs typeface="Times New Roman"/>
              </a:rPr>
              <a:t> </a:t>
            </a:r>
            <a:r>
              <a:rPr sz="1200" spc="-50" dirty="0">
                <a:latin typeface="Times New Roman"/>
                <a:cs typeface="Times New Roman"/>
              </a:rPr>
              <a:t>состоянии</a:t>
            </a:r>
            <a:r>
              <a:rPr sz="1200" spc="-85" dirty="0">
                <a:latin typeface="Times New Roman"/>
                <a:cs typeface="Times New Roman"/>
              </a:rPr>
              <a:t> </a:t>
            </a:r>
            <a:r>
              <a:rPr sz="1200" spc="-30" dirty="0">
                <a:latin typeface="Times New Roman"/>
                <a:cs typeface="Times New Roman"/>
              </a:rPr>
              <a:t>не  </a:t>
            </a:r>
            <a:r>
              <a:rPr sz="1200" spc="-50" dirty="0">
                <a:latin typeface="Times New Roman"/>
                <a:cs typeface="Times New Roman"/>
              </a:rPr>
              <a:t>бывает нелепых, абсурдных бредовых </a:t>
            </a:r>
            <a:r>
              <a:rPr sz="1200" spc="-45" dirty="0">
                <a:latin typeface="Times New Roman"/>
                <a:cs typeface="Times New Roman"/>
              </a:rPr>
              <a:t>идей. </a:t>
            </a:r>
            <a:r>
              <a:rPr sz="1200" spc="-50" dirty="0">
                <a:latin typeface="Times New Roman"/>
                <a:cs typeface="Times New Roman"/>
              </a:rPr>
              <a:t>Больные высказывают </a:t>
            </a:r>
            <a:r>
              <a:rPr sz="1200" spc="-45" dirty="0">
                <a:latin typeface="Times New Roman"/>
                <a:cs typeface="Times New Roman"/>
              </a:rPr>
              <a:t>идеи, </a:t>
            </a:r>
            <a:r>
              <a:rPr sz="1200" spc="-40" dirty="0">
                <a:latin typeface="Times New Roman"/>
                <a:cs typeface="Times New Roman"/>
              </a:rPr>
              <a:t>как </a:t>
            </a:r>
            <a:r>
              <a:rPr sz="1200" spc="-35" dirty="0">
                <a:latin typeface="Times New Roman"/>
                <a:cs typeface="Times New Roman"/>
              </a:rPr>
              <a:t>бы </a:t>
            </a:r>
            <a:r>
              <a:rPr sz="1200" spc="-45" dirty="0">
                <a:latin typeface="Times New Roman"/>
                <a:cs typeface="Times New Roman"/>
              </a:rPr>
              <a:t>шутя, легко могут  </a:t>
            </a:r>
            <a:r>
              <a:rPr sz="1200" spc="-30" dirty="0">
                <a:latin typeface="Times New Roman"/>
                <a:cs typeface="Times New Roman"/>
              </a:rPr>
              <a:t>от</a:t>
            </a:r>
            <a:r>
              <a:rPr sz="1200" spc="-105" dirty="0">
                <a:latin typeface="Times New Roman"/>
                <a:cs typeface="Times New Roman"/>
              </a:rPr>
              <a:t> </a:t>
            </a:r>
            <a:r>
              <a:rPr sz="1200" spc="-40" dirty="0">
                <a:latin typeface="Times New Roman"/>
                <a:cs typeface="Times New Roman"/>
              </a:rPr>
              <a:t>них</a:t>
            </a:r>
            <a:r>
              <a:rPr sz="1200" spc="-90" dirty="0">
                <a:latin typeface="Times New Roman"/>
                <a:cs typeface="Times New Roman"/>
              </a:rPr>
              <a:t> </a:t>
            </a:r>
            <a:r>
              <a:rPr sz="1200" spc="-50" dirty="0">
                <a:latin typeface="Times New Roman"/>
                <a:cs typeface="Times New Roman"/>
              </a:rPr>
              <a:t>отказаться.</a:t>
            </a:r>
            <a:r>
              <a:rPr sz="1200" spc="-85" dirty="0">
                <a:latin typeface="Times New Roman"/>
                <a:cs typeface="Times New Roman"/>
              </a:rPr>
              <a:t> </a:t>
            </a:r>
            <a:r>
              <a:rPr sz="1200" spc="-40" dirty="0">
                <a:latin typeface="Times New Roman"/>
                <a:cs typeface="Times New Roman"/>
              </a:rPr>
              <a:t>Эти</a:t>
            </a:r>
            <a:r>
              <a:rPr sz="1200" spc="-90" dirty="0">
                <a:latin typeface="Times New Roman"/>
                <a:cs typeface="Times New Roman"/>
              </a:rPr>
              <a:t> </a:t>
            </a:r>
            <a:r>
              <a:rPr sz="1200" spc="-45" dirty="0">
                <a:latin typeface="Times New Roman"/>
                <a:cs typeface="Times New Roman"/>
              </a:rPr>
              <a:t>идеи</a:t>
            </a:r>
            <a:r>
              <a:rPr sz="1200" spc="-95" dirty="0">
                <a:latin typeface="Times New Roman"/>
                <a:cs typeface="Times New Roman"/>
              </a:rPr>
              <a:t> </a:t>
            </a:r>
            <a:r>
              <a:rPr sz="1200" spc="-50" dirty="0">
                <a:latin typeface="Times New Roman"/>
                <a:cs typeface="Times New Roman"/>
              </a:rPr>
              <a:t>обычно</a:t>
            </a:r>
            <a:r>
              <a:rPr sz="1200" spc="-90" dirty="0">
                <a:latin typeface="Times New Roman"/>
                <a:cs typeface="Times New Roman"/>
              </a:rPr>
              <a:t> </a:t>
            </a:r>
            <a:r>
              <a:rPr sz="1200" spc="-30" dirty="0">
                <a:latin typeface="Times New Roman"/>
                <a:cs typeface="Times New Roman"/>
              </a:rPr>
              <a:t>не</a:t>
            </a:r>
            <a:r>
              <a:rPr sz="1200" spc="-95" dirty="0">
                <a:latin typeface="Times New Roman"/>
                <a:cs typeface="Times New Roman"/>
              </a:rPr>
              <a:t> </a:t>
            </a:r>
            <a:r>
              <a:rPr sz="1200" spc="-50" dirty="0">
                <a:latin typeface="Times New Roman"/>
                <a:cs typeface="Times New Roman"/>
              </a:rPr>
              <a:t>оказывают</a:t>
            </a:r>
            <a:r>
              <a:rPr sz="1200" spc="-100" dirty="0">
                <a:latin typeface="Times New Roman"/>
                <a:cs typeface="Times New Roman"/>
              </a:rPr>
              <a:t> </a:t>
            </a:r>
            <a:r>
              <a:rPr sz="1200" spc="-50" dirty="0">
                <a:latin typeface="Times New Roman"/>
                <a:cs typeface="Times New Roman"/>
              </a:rPr>
              <a:t>влияния</a:t>
            </a:r>
            <a:r>
              <a:rPr sz="1200" spc="-95" dirty="0">
                <a:latin typeface="Times New Roman"/>
                <a:cs typeface="Times New Roman"/>
              </a:rPr>
              <a:t> </a:t>
            </a:r>
            <a:r>
              <a:rPr sz="1200" spc="-30" dirty="0">
                <a:latin typeface="Times New Roman"/>
                <a:cs typeface="Times New Roman"/>
              </a:rPr>
              <a:t>на</a:t>
            </a:r>
            <a:r>
              <a:rPr sz="1200" spc="-105" dirty="0">
                <a:latin typeface="Times New Roman"/>
                <a:cs typeface="Times New Roman"/>
              </a:rPr>
              <a:t> </a:t>
            </a:r>
            <a:r>
              <a:rPr sz="1200" spc="-50" dirty="0">
                <a:latin typeface="Times New Roman"/>
                <a:cs typeface="Times New Roman"/>
              </a:rPr>
              <a:t>поведение</a:t>
            </a:r>
            <a:r>
              <a:rPr sz="1200" spc="-85" dirty="0">
                <a:latin typeface="Times New Roman"/>
                <a:cs typeface="Times New Roman"/>
              </a:rPr>
              <a:t> </a:t>
            </a:r>
            <a:r>
              <a:rPr sz="1200" spc="-50" dirty="0">
                <a:latin typeface="Times New Roman"/>
                <a:cs typeface="Times New Roman"/>
              </a:rPr>
              <a:t>больных.</a:t>
            </a:r>
            <a:endParaRPr sz="1200">
              <a:latin typeface="Times New Roman"/>
              <a:cs typeface="Times New Roman"/>
            </a:endParaRPr>
          </a:p>
          <a:p>
            <a:pPr marL="12700" marR="5715" indent="359410" algn="just">
              <a:lnSpc>
                <a:spcPct val="110100"/>
              </a:lnSpc>
            </a:pPr>
            <a:r>
              <a:rPr sz="1200" spc="-50" dirty="0">
                <a:latin typeface="Times New Roman"/>
                <a:cs typeface="Times New Roman"/>
              </a:rPr>
              <a:t>Вегетативные </a:t>
            </a:r>
            <a:r>
              <a:rPr sz="1200" spc="-55" dirty="0">
                <a:latin typeface="Times New Roman"/>
                <a:cs typeface="Times New Roman"/>
              </a:rPr>
              <a:t>расстройства, </a:t>
            </a:r>
            <a:r>
              <a:rPr sz="1200" spc="-40" dirty="0">
                <a:latin typeface="Times New Roman"/>
                <a:cs typeface="Times New Roman"/>
              </a:rPr>
              <a:t>как </a:t>
            </a:r>
            <a:r>
              <a:rPr sz="1200" dirty="0">
                <a:latin typeface="Times New Roman"/>
                <a:cs typeface="Times New Roman"/>
              </a:rPr>
              <a:t>и </a:t>
            </a:r>
            <a:r>
              <a:rPr sz="1200" spc="-40" dirty="0">
                <a:latin typeface="Times New Roman"/>
                <a:cs typeface="Times New Roman"/>
              </a:rPr>
              <a:t>при </a:t>
            </a:r>
            <a:r>
              <a:rPr sz="1200" spc="-50" dirty="0">
                <a:latin typeface="Times New Roman"/>
                <a:cs typeface="Times New Roman"/>
              </a:rPr>
              <a:t>депрессивных состояниях, </a:t>
            </a:r>
            <a:r>
              <a:rPr sz="1200" spc="-45" dirty="0">
                <a:latin typeface="Times New Roman"/>
                <a:cs typeface="Times New Roman"/>
              </a:rPr>
              <a:t>характеризуются  </a:t>
            </a:r>
            <a:r>
              <a:rPr sz="1200" spc="-50" dirty="0">
                <a:latin typeface="Times New Roman"/>
                <a:cs typeface="Times New Roman"/>
              </a:rPr>
              <a:t>повышением тонуса симпатического </a:t>
            </a:r>
            <a:r>
              <a:rPr sz="1200" spc="-45" dirty="0">
                <a:latin typeface="Times New Roman"/>
                <a:cs typeface="Times New Roman"/>
              </a:rPr>
              <a:t>отдела </a:t>
            </a:r>
            <a:r>
              <a:rPr sz="1200" spc="-50" dirty="0">
                <a:latin typeface="Times New Roman"/>
                <a:cs typeface="Times New Roman"/>
              </a:rPr>
              <a:t>вегетативной нервной системы. </a:t>
            </a:r>
            <a:r>
              <a:rPr sz="1200" dirty="0">
                <a:latin typeface="Times New Roman"/>
                <a:cs typeface="Times New Roman"/>
              </a:rPr>
              <a:t>У </a:t>
            </a:r>
            <a:r>
              <a:rPr sz="1200" spc="-45" dirty="0">
                <a:latin typeface="Times New Roman"/>
                <a:cs typeface="Times New Roman"/>
              </a:rPr>
              <a:t>больных  </a:t>
            </a:r>
            <a:r>
              <a:rPr sz="1200" spc="-50" dirty="0">
                <a:latin typeface="Times New Roman"/>
                <a:cs typeface="Times New Roman"/>
              </a:rPr>
              <a:t>наблюдаются тахикардия, повышение артериального давления, значительная потеря </a:t>
            </a:r>
            <a:r>
              <a:rPr sz="1200" spc="-45" dirty="0">
                <a:latin typeface="Times New Roman"/>
                <a:cs typeface="Times New Roman"/>
              </a:rPr>
              <a:t>массы тела, </a:t>
            </a:r>
            <a:r>
              <a:rPr sz="1200" dirty="0">
                <a:latin typeface="Times New Roman"/>
                <a:cs typeface="Times New Roman"/>
              </a:rPr>
              <a:t>у  </a:t>
            </a:r>
            <a:r>
              <a:rPr sz="1200" spc="-45" dirty="0">
                <a:latin typeface="Times New Roman"/>
                <a:cs typeface="Times New Roman"/>
              </a:rPr>
              <a:t>женщин </a:t>
            </a:r>
            <a:r>
              <a:rPr sz="1200" spc="-50" dirty="0">
                <a:latin typeface="Times New Roman"/>
                <a:cs typeface="Times New Roman"/>
              </a:rPr>
              <a:t>отсутствуют месячные. </a:t>
            </a:r>
            <a:r>
              <a:rPr sz="1200" spc="-45" dirty="0">
                <a:latin typeface="Times New Roman"/>
                <a:cs typeface="Times New Roman"/>
              </a:rPr>
              <a:t>Жалоб </a:t>
            </a:r>
            <a:r>
              <a:rPr sz="1200" spc="-30" dirty="0">
                <a:latin typeface="Times New Roman"/>
                <a:cs typeface="Times New Roman"/>
              </a:rPr>
              <a:t>на </a:t>
            </a:r>
            <a:r>
              <a:rPr sz="1200" spc="-50" dirty="0">
                <a:latin typeface="Times New Roman"/>
                <a:cs typeface="Times New Roman"/>
              </a:rPr>
              <a:t>соматическое состояние больные </a:t>
            </a:r>
            <a:r>
              <a:rPr sz="1200" spc="-45" dirty="0">
                <a:latin typeface="Times New Roman"/>
                <a:cs typeface="Times New Roman"/>
              </a:rPr>
              <a:t>обычно </a:t>
            </a:r>
            <a:r>
              <a:rPr sz="1200" spc="-30" dirty="0">
                <a:latin typeface="Times New Roman"/>
                <a:cs typeface="Times New Roman"/>
              </a:rPr>
              <a:t>не  </a:t>
            </a:r>
            <a:r>
              <a:rPr sz="1200" spc="-50" dirty="0">
                <a:latin typeface="Times New Roman"/>
                <a:cs typeface="Times New Roman"/>
              </a:rPr>
              <a:t>предъявляют. Выделяют несколько клинических вариантов маниакального состояния: веселая  </a:t>
            </a:r>
            <a:r>
              <a:rPr sz="1200" spc="-45" dirty="0">
                <a:latin typeface="Times New Roman"/>
                <a:cs typeface="Times New Roman"/>
              </a:rPr>
              <a:t>мания </a:t>
            </a:r>
            <a:r>
              <a:rPr sz="1200" spc="-50" dirty="0">
                <a:latin typeface="Times New Roman"/>
                <a:cs typeface="Times New Roman"/>
              </a:rPr>
              <a:t>(немецкий психиатр </a:t>
            </a:r>
            <a:r>
              <a:rPr sz="1200" spc="-30" dirty="0">
                <a:latin typeface="Times New Roman"/>
                <a:cs typeface="Times New Roman"/>
              </a:rPr>
              <a:t>К. </a:t>
            </a:r>
            <a:r>
              <a:rPr sz="1200" spc="-50" dirty="0">
                <a:latin typeface="Times New Roman"/>
                <a:cs typeface="Times New Roman"/>
              </a:rPr>
              <a:t>Леонгард </a:t>
            </a:r>
            <a:r>
              <a:rPr sz="1200" spc="-45" dirty="0">
                <a:latin typeface="Times New Roman"/>
                <a:cs typeface="Times New Roman"/>
              </a:rPr>
              <a:t>назвал </a:t>
            </a:r>
            <a:r>
              <a:rPr sz="1200" spc="-30" dirty="0">
                <a:latin typeface="Times New Roman"/>
                <a:cs typeface="Times New Roman"/>
              </a:rPr>
              <a:t>ее </a:t>
            </a:r>
            <a:r>
              <a:rPr sz="1200" spc="-50" dirty="0">
                <a:latin typeface="Times New Roman"/>
                <a:cs typeface="Times New Roman"/>
              </a:rPr>
              <a:t>чистой манией), </a:t>
            </a:r>
            <a:r>
              <a:rPr sz="1200" spc="-35" dirty="0">
                <a:latin typeface="Times New Roman"/>
                <a:cs typeface="Times New Roman"/>
              </a:rPr>
              <a:t>для </a:t>
            </a:r>
            <a:r>
              <a:rPr sz="1200" spc="-50" dirty="0">
                <a:latin typeface="Times New Roman"/>
                <a:cs typeface="Times New Roman"/>
              </a:rPr>
              <a:t>которой характерно веселое  радостное настроение </a:t>
            </a:r>
            <a:r>
              <a:rPr sz="1200" dirty="0">
                <a:latin typeface="Times New Roman"/>
                <a:cs typeface="Times New Roman"/>
              </a:rPr>
              <a:t>— </a:t>
            </a:r>
            <a:r>
              <a:rPr sz="1200" spc="-50" dirty="0">
                <a:latin typeface="Times New Roman"/>
                <a:cs typeface="Times New Roman"/>
              </a:rPr>
              <a:t>эйфория, сочетающаяся </a:t>
            </a:r>
            <a:r>
              <a:rPr sz="1200" dirty="0">
                <a:latin typeface="Times New Roman"/>
                <a:cs typeface="Times New Roman"/>
              </a:rPr>
              <a:t>с </a:t>
            </a:r>
            <a:r>
              <a:rPr sz="1200" spc="-50" dirty="0">
                <a:latin typeface="Times New Roman"/>
                <a:cs typeface="Times New Roman"/>
              </a:rPr>
              <a:t>прекрасным физическим самочувствием </a:t>
            </a:r>
            <a:r>
              <a:rPr sz="1200" dirty="0">
                <a:latin typeface="Times New Roman"/>
                <a:cs typeface="Times New Roman"/>
              </a:rPr>
              <a:t>и  </a:t>
            </a:r>
            <a:r>
              <a:rPr sz="1200" spc="-50" dirty="0">
                <a:latin typeface="Times New Roman"/>
                <a:cs typeface="Times New Roman"/>
              </a:rPr>
              <a:t>переоценкой возможностей; экспансивная </a:t>
            </a:r>
            <a:r>
              <a:rPr sz="1200" spc="-45" dirty="0">
                <a:latin typeface="Times New Roman"/>
                <a:cs typeface="Times New Roman"/>
              </a:rPr>
              <a:t>мания, </a:t>
            </a:r>
            <a:r>
              <a:rPr sz="1200" spc="-40" dirty="0">
                <a:latin typeface="Times New Roman"/>
                <a:cs typeface="Times New Roman"/>
              </a:rPr>
              <a:t>при </a:t>
            </a:r>
            <a:r>
              <a:rPr sz="1200" spc="-50" dirty="0">
                <a:latin typeface="Times New Roman"/>
                <a:cs typeface="Times New Roman"/>
              </a:rPr>
              <a:t>которой повышенное настроение сочетается  </a:t>
            </a:r>
            <a:r>
              <a:rPr sz="1200" spc="-30" dirty="0">
                <a:latin typeface="Times New Roman"/>
                <a:cs typeface="Times New Roman"/>
              </a:rPr>
              <a:t>со </a:t>
            </a:r>
            <a:r>
              <a:rPr sz="1200" spc="-50" dirty="0">
                <a:latin typeface="Times New Roman"/>
                <a:cs typeface="Times New Roman"/>
              </a:rPr>
              <a:t>сверхценными </a:t>
            </a:r>
            <a:r>
              <a:rPr sz="1200" spc="-45" dirty="0">
                <a:latin typeface="Times New Roman"/>
                <a:cs typeface="Times New Roman"/>
              </a:rPr>
              <a:t>идеями </a:t>
            </a:r>
            <a:r>
              <a:rPr sz="1200" spc="-50" dirty="0">
                <a:latin typeface="Times New Roman"/>
                <a:cs typeface="Times New Roman"/>
              </a:rPr>
              <a:t>величия </a:t>
            </a:r>
            <a:r>
              <a:rPr sz="1200" dirty="0">
                <a:latin typeface="Times New Roman"/>
                <a:cs typeface="Times New Roman"/>
              </a:rPr>
              <a:t>и </a:t>
            </a:r>
            <a:r>
              <a:rPr sz="1200" spc="-50" dirty="0">
                <a:latin typeface="Times New Roman"/>
                <a:cs typeface="Times New Roman"/>
              </a:rPr>
              <a:t>стремлением </a:t>
            </a:r>
            <a:r>
              <a:rPr sz="1200" dirty="0">
                <a:latin typeface="Times New Roman"/>
                <a:cs typeface="Times New Roman"/>
              </a:rPr>
              <a:t>к </a:t>
            </a:r>
            <a:r>
              <a:rPr sz="1200" spc="-50" dirty="0">
                <a:latin typeface="Times New Roman"/>
                <a:cs typeface="Times New Roman"/>
              </a:rPr>
              <a:t>сверхактивной деятельности; гневливая </a:t>
            </a:r>
            <a:r>
              <a:rPr sz="1200" spc="-45" dirty="0">
                <a:latin typeface="Times New Roman"/>
                <a:cs typeface="Times New Roman"/>
              </a:rPr>
              <a:t>мания,  </a:t>
            </a:r>
            <a:r>
              <a:rPr sz="1200" spc="-40" dirty="0">
                <a:latin typeface="Times New Roman"/>
                <a:cs typeface="Times New Roman"/>
              </a:rPr>
              <a:t>при </a:t>
            </a:r>
            <a:r>
              <a:rPr sz="1200" spc="-50" dirty="0">
                <a:latin typeface="Times New Roman"/>
                <a:cs typeface="Times New Roman"/>
              </a:rPr>
              <a:t>которой </a:t>
            </a:r>
            <a:r>
              <a:rPr sz="1200" spc="-45" dirty="0">
                <a:latin typeface="Times New Roman"/>
                <a:cs typeface="Times New Roman"/>
              </a:rPr>
              <a:t>аффект </a:t>
            </a:r>
            <a:r>
              <a:rPr sz="1200" spc="-55" dirty="0">
                <a:latin typeface="Times New Roman"/>
                <a:cs typeface="Times New Roman"/>
              </a:rPr>
              <a:t>характеризуется </a:t>
            </a:r>
            <a:r>
              <a:rPr sz="1200" spc="-30" dirty="0">
                <a:latin typeface="Times New Roman"/>
                <a:cs typeface="Times New Roman"/>
              </a:rPr>
              <a:t>не </a:t>
            </a:r>
            <a:r>
              <a:rPr sz="1200" spc="-50" dirty="0">
                <a:latin typeface="Times New Roman"/>
                <a:cs typeface="Times New Roman"/>
              </a:rPr>
              <a:t>эйфорией, </a:t>
            </a:r>
            <a:r>
              <a:rPr sz="1200" dirty="0">
                <a:latin typeface="Times New Roman"/>
                <a:cs typeface="Times New Roman"/>
              </a:rPr>
              <a:t>а </a:t>
            </a:r>
            <a:r>
              <a:rPr sz="1200" spc="-50" dirty="0">
                <a:latin typeface="Times New Roman"/>
                <a:cs typeface="Times New Roman"/>
              </a:rPr>
              <a:t>гневливостью, стремлением </a:t>
            </a:r>
            <a:r>
              <a:rPr sz="1200" dirty="0">
                <a:latin typeface="Times New Roman"/>
                <a:cs typeface="Times New Roman"/>
              </a:rPr>
              <a:t>к </a:t>
            </a:r>
            <a:r>
              <a:rPr sz="1200" spc="-50" dirty="0">
                <a:latin typeface="Times New Roman"/>
                <a:cs typeface="Times New Roman"/>
              </a:rPr>
              <a:t>деятельности,  ускорением мышления. </a:t>
            </a:r>
            <a:r>
              <a:rPr sz="1200" spc="-30" dirty="0">
                <a:latin typeface="Times New Roman"/>
                <a:cs typeface="Times New Roman"/>
              </a:rPr>
              <a:t>За </a:t>
            </a:r>
            <a:r>
              <a:rPr sz="1200" spc="-50" dirty="0">
                <a:latin typeface="Times New Roman"/>
                <a:cs typeface="Times New Roman"/>
              </a:rPr>
              <a:t>больными </a:t>
            </a:r>
            <a:r>
              <a:rPr sz="1200" dirty="0">
                <a:latin typeface="Times New Roman"/>
                <a:cs typeface="Times New Roman"/>
              </a:rPr>
              <a:t>с </a:t>
            </a:r>
            <a:r>
              <a:rPr sz="1200" spc="-50" dirty="0">
                <a:latin typeface="Times New Roman"/>
                <a:cs typeface="Times New Roman"/>
              </a:rPr>
              <a:t>гневливой </a:t>
            </a:r>
            <a:r>
              <a:rPr sz="1200" spc="-45" dirty="0">
                <a:latin typeface="Times New Roman"/>
                <a:cs typeface="Times New Roman"/>
              </a:rPr>
              <a:t>манией </a:t>
            </a:r>
            <a:r>
              <a:rPr sz="1200" spc="-50" dirty="0">
                <a:latin typeface="Times New Roman"/>
                <a:cs typeface="Times New Roman"/>
              </a:rPr>
              <a:t>крайне трудно </a:t>
            </a:r>
            <a:r>
              <a:rPr sz="1200" dirty="0">
                <a:latin typeface="Times New Roman"/>
                <a:cs typeface="Times New Roman"/>
              </a:rPr>
              <a:t>в </a:t>
            </a:r>
            <a:r>
              <a:rPr sz="1200" spc="-50" dirty="0">
                <a:latin typeface="Times New Roman"/>
                <a:cs typeface="Times New Roman"/>
              </a:rPr>
              <a:t>отделении обеспечить  </a:t>
            </a:r>
            <a:r>
              <a:rPr sz="1200" spc="-45" dirty="0">
                <a:latin typeface="Times New Roman"/>
                <a:cs typeface="Times New Roman"/>
              </a:rPr>
              <a:t>уход, </a:t>
            </a:r>
            <a:r>
              <a:rPr sz="1200" spc="-40" dirty="0">
                <a:latin typeface="Times New Roman"/>
                <a:cs typeface="Times New Roman"/>
              </a:rPr>
              <a:t>так как </a:t>
            </a:r>
            <a:r>
              <a:rPr sz="1200" dirty="0">
                <a:latin typeface="Times New Roman"/>
                <a:cs typeface="Times New Roman"/>
              </a:rPr>
              <a:t>у </a:t>
            </a:r>
            <a:r>
              <a:rPr sz="1200" spc="-40" dirty="0">
                <a:latin typeface="Times New Roman"/>
                <a:cs typeface="Times New Roman"/>
              </a:rPr>
              <a:t>них </a:t>
            </a:r>
            <a:r>
              <a:rPr sz="1200" spc="-50" dirty="0">
                <a:latin typeface="Times New Roman"/>
                <a:cs typeface="Times New Roman"/>
              </a:rPr>
              <a:t>постоянно возникают конфликты. </a:t>
            </a:r>
            <a:r>
              <a:rPr sz="1200" spc="-45" dirty="0">
                <a:latin typeface="Times New Roman"/>
                <a:cs typeface="Times New Roman"/>
              </a:rPr>
              <a:t>Из-за </a:t>
            </a:r>
            <a:r>
              <a:rPr sz="1200" spc="-50" dirty="0">
                <a:latin typeface="Times New Roman"/>
                <a:cs typeface="Times New Roman"/>
              </a:rPr>
              <a:t>отвлекаемости больных конфликты  </a:t>
            </a:r>
            <a:r>
              <a:rPr sz="1200" spc="-45" dirty="0">
                <a:latin typeface="Times New Roman"/>
                <a:cs typeface="Times New Roman"/>
              </a:rPr>
              <a:t>быстро</a:t>
            </a:r>
            <a:r>
              <a:rPr sz="1200" spc="-110" dirty="0">
                <a:latin typeface="Times New Roman"/>
                <a:cs typeface="Times New Roman"/>
              </a:rPr>
              <a:t> </a:t>
            </a:r>
            <a:r>
              <a:rPr sz="1200" spc="-50" dirty="0">
                <a:latin typeface="Times New Roman"/>
                <a:cs typeface="Times New Roman"/>
              </a:rPr>
              <a:t>исчезают,</a:t>
            </a:r>
            <a:r>
              <a:rPr sz="1200" spc="-90" dirty="0">
                <a:latin typeface="Times New Roman"/>
                <a:cs typeface="Times New Roman"/>
              </a:rPr>
              <a:t> </a:t>
            </a:r>
            <a:r>
              <a:rPr sz="1200" spc="-30" dirty="0">
                <a:latin typeface="Times New Roman"/>
                <a:cs typeface="Times New Roman"/>
              </a:rPr>
              <a:t>но</a:t>
            </a:r>
            <a:r>
              <a:rPr sz="1200" spc="-105" dirty="0">
                <a:latin typeface="Times New Roman"/>
                <a:cs typeface="Times New Roman"/>
              </a:rPr>
              <a:t> </a:t>
            </a:r>
            <a:r>
              <a:rPr sz="1200" spc="-40" dirty="0">
                <a:latin typeface="Times New Roman"/>
                <a:cs typeface="Times New Roman"/>
              </a:rPr>
              <a:t>тут</a:t>
            </a:r>
            <a:r>
              <a:rPr sz="1200" spc="-95" dirty="0">
                <a:latin typeface="Times New Roman"/>
                <a:cs typeface="Times New Roman"/>
              </a:rPr>
              <a:t> </a:t>
            </a:r>
            <a:r>
              <a:rPr sz="1200" spc="-25" dirty="0">
                <a:latin typeface="Times New Roman"/>
                <a:cs typeface="Times New Roman"/>
              </a:rPr>
              <a:t>же</a:t>
            </a:r>
            <a:r>
              <a:rPr sz="1200" spc="-105" dirty="0">
                <a:latin typeface="Times New Roman"/>
                <a:cs typeface="Times New Roman"/>
              </a:rPr>
              <a:t> </a:t>
            </a:r>
            <a:r>
              <a:rPr sz="1200" spc="-50" dirty="0">
                <a:latin typeface="Times New Roman"/>
                <a:cs typeface="Times New Roman"/>
              </a:rPr>
              <a:t>появляются</a:t>
            </a:r>
            <a:r>
              <a:rPr sz="1200" spc="-95" dirty="0">
                <a:latin typeface="Times New Roman"/>
                <a:cs typeface="Times New Roman"/>
              </a:rPr>
              <a:t> </a:t>
            </a:r>
            <a:r>
              <a:rPr sz="1200" spc="-45" dirty="0">
                <a:latin typeface="Times New Roman"/>
                <a:cs typeface="Times New Roman"/>
              </a:rPr>
              <a:t>новые.</a:t>
            </a:r>
            <a:endParaRPr sz="1200">
              <a:latin typeface="Times New Roman"/>
              <a:cs typeface="Times New Roman"/>
            </a:endParaRPr>
          </a:p>
          <a:p>
            <a:pPr marL="12700" indent="359410" algn="just">
              <a:lnSpc>
                <a:spcPct val="100000"/>
              </a:lnSpc>
              <a:spcBef>
                <a:spcPts val="140"/>
              </a:spcBef>
            </a:pPr>
            <a:r>
              <a:rPr sz="1200" b="1" spc="-50" dirty="0">
                <a:latin typeface="Times New Roman"/>
                <a:cs typeface="Times New Roman"/>
              </a:rPr>
              <a:t>Смешанные состояния. </a:t>
            </a:r>
            <a:r>
              <a:rPr sz="1200" dirty="0">
                <a:latin typeface="Times New Roman"/>
                <a:cs typeface="Times New Roman"/>
              </a:rPr>
              <a:t>У </a:t>
            </a:r>
            <a:r>
              <a:rPr sz="1200" spc="-40" dirty="0">
                <a:latin typeface="Times New Roman"/>
                <a:cs typeface="Times New Roman"/>
              </a:rPr>
              <a:t>20% </a:t>
            </a:r>
            <a:r>
              <a:rPr sz="1200" spc="-50" dirty="0">
                <a:latin typeface="Times New Roman"/>
                <a:cs typeface="Times New Roman"/>
              </a:rPr>
              <a:t>больных </a:t>
            </a:r>
            <a:r>
              <a:rPr sz="1200" spc="-55" dirty="0">
                <a:latin typeface="Times New Roman"/>
                <a:cs typeface="Times New Roman"/>
              </a:rPr>
              <a:t>маниакально-депрессивным</a:t>
            </a:r>
            <a:r>
              <a:rPr sz="1200" dirty="0">
                <a:latin typeface="Times New Roman"/>
                <a:cs typeface="Times New Roman"/>
              </a:rPr>
              <a:t> </a:t>
            </a:r>
            <a:r>
              <a:rPr sz="1200" spc="-50" dirty="0">
                <a:latin typeface="Times New Roman"/>
                <a:cs typeface="Times New Roman"/>
              </a:rPr>
              <a:t>психозом</a:t>
            </a:r>
            <a:endParaRPr sz="1200">
              <a:latin typeface="Times New Roman"/>
              <a:cs typeface="Times New Roman"/>
            </a:endParaRPr>
          </a:p>
          <a:p>
            <a:pPr marL="12700" marR="8255" algn="just">
              <a:lnSpc>
                <a:spcPct val="110100"/>
              </a:lnSpc>
              <a:spcBef>
                <a:spcPts val="5"/>
              </a:spcBef>
            </a:pPr>
            <a:r>
              <a:rPr sz="1200" spc="-50" dirty="0">
                <a:latin typeface="Times New Roman"/>
                <a:cs typeface="Times New Roman"/>
              </a:rPr>
              <a:t>наблюдаются смешанные состояния. </a:t>
            </a:r>
            <a:r>
              <a:rPr sz="1200" spc="-35" dirty="0">
                <a:latin typeface="Times New Roman"/>
                <a:cs typeface="Times New Roman"/>
              </a:rPr>
              <a:t>Они </a:t>
            </a:r>
            <a:r>
              <a:rPr sz="1200" spc="-45" dirty="0">
                <a:latin typeface="Times New Roman"/>
                <a:cs typeface="Times New Roman"/>
              </a:rPr>
              <a:t>могут </a:t>
            </a:r>
            <a:r>
              <a:rPr sz="1200" spc="-50" dirty="0">
                <a:latin typeface="Times New Roman"/>
                <a:cs typeface="Times New Roman"/>
              </a:rPr>
              <a:t>возникать </a:t>
            </a:r>
            <a:r>
              <a:rPr sz="1200" dirty="0">
                <a:latin typeface="Times New Roman"/>
                <a:cs typeface="Times New Roman"/>
              </a:rPr>
              <a:t>в </a:t>
            </a:r>
            <a:r>
              <a:rPr sz="1200" spc="-50" dirty="0">
                <a:latin typeface="Times New Roman"/>
                <a:cs typeface="Times New Roman"/>
              </a:rPr>
              <a:t>период перехода </a:t>
            </a:r>
            <a:r>
              <a:rPr sz="1200" spc="-30" dirty="0">
                <a:latin typeface="Times New Roman"/>
                <a:cs typeface="Times New Roman"/>
              </a:rPr>
              <a:t>из </a:t>
            </a:r>
            <a:r>
              <a:rPr sz="1200" spc="-45" dirty="0">
                <a:latin typeface="Times New Roman"/>
                <a:cs typeface="Times New Roman"/>
              </a:rPr>
              <a:t>одной </a:t>
            </a:r>
            <a:r>
              <a:rPr sz="1200" spc="-40" dirty="0">
                <a:latin typeface="Times New Roman"/>
                <a:cs typeface="Times New Roman"/>
              </a:rPr>
              <a:t>фазы </a:t>
            </a:r>
            <a:r>
              <a:rPr sz="1200" dirty="0">
                <a:latin typeface="Times New Roman"/>
                <a:cs typeface="Times New Roman"/>
              </a:rPr>
              <a:t>в  </a:t>
            </a:r>
            <a:r>
              <a:rPr sz="1200" spc="-50" dirty="0">
                <a:latin typeface="Times New Roman"/>
                <a:cs typeface="Times New Roman"/>
              </a:rPr>
              <a:t>другую, </a:t>
            </a:r>
            <a:r>
              <a:rPr sz="1200" spc="-40" dirty="0">
                <a:latin typeface="Times New Roman"/>
                <a:cs typeface="Times New Roman"/>
              </a:rPr>
              <a:t>при этом </a:t>
            </a:r>
            <a:r>
              <a:rPr sz="1200" dirty="0">
                <a:latin typeface="Times New Roman"/>
                <a:cs typeface="Times New Roman"/>
              </a:rPr>
              <a:t>в </a:t>
            </a:r>
            <a:r>
              <a:rPr sz="1200" spc="-50" dirty="0">
                <a:latin typeface="Times New Roman"/>
                <a:cs typeface="Times New Roman"/>
              </a:rPr>
              <a:t>клинической картине сочетаются симптомы, характерные </a:t>
            </a:r>
            <a:r>
              <a:rPr sz="1200" spc="-35" dirty="0">
                <a:latin typeface="Times New Roman"/>
                <a:cs typeface="Times New Roman"/>
              </a:rPr>
              <a:t>для </a:t>
            </a:r>
            <a:r>
              <a:rPr sz="1200" spc="-45" dirty="0">
                <a:latin typeface="Times New Roman"/>
                <a:cs typeface="Times New Roman"/>
              </a:rPr>
              <a:t>мании </a:t>
            </a:r>
            <a:r>
              <a:rPr sz="1200" dirty="0">
                <a:latin typeface="Times New Roman"/>
                <a:cs typeface="Times New Roman"/>
              </a:rPr>
              <a:t>и  </a:t>
            </a:r>
            <a:r>
              <a:rPr sz="1200" spc="-50" dirty="0">
                <a:latin typeface="Times New Roman"/>
                <a:cs typeface="Times New Roman"/>
              </a:rPr>
              <a:t>депрессии. Например, депрессивное состояние сочетается </a:t>
            </a:r>
            <a:r>
              <a:rPr sz="1200" dirty="0">
                <a:latin typeface="Times New Roman"/>
                <a:cs typeface="Times New Roman"/>
              </a:rPr>
              <a:t>с </a:t>
            </a:r>
            <a:r>
              <a:rPr sz="1200" spc="-50" dirty="0">
                <a:latin typeface="Times New Roman"/>
                <a:cs typeface="Times New Roman"/>
              </a:rPr>
              <a:t>двигательным </a:t>
            </a:r>
            <a:r>
              <a:rPr sz="1200" spc="-55" dirty="0">
                <a:latin typeface="Times New Roman"/>
                <a:cs typeface="Times New Roman"/>
              </a:rPr>
              <a:t>возбуждением </a:t>
            </a:r>
            <a:r>
              <a:rPr sz="1200" dirty="0">
                <a:latin typeface="Times New Roman"/>
                <a:cs typeface="Times New Roman"/>
              </a:rPr>
              <a:t>и  </a:t>
            </a:r>
            <a:r>
              <a:rPr sz="1200" spc="-50" dirty="0">
                <a:latin typeface="Times New Roman"/>
                <a:cs typeface="Times New Roman"/>
              </a:rPr>
              <a:t>интеллектуальным торможением, депрессия </a:t>
            </a:r>
            <a:r>
              <a:rPr sz="1200" dirty="0">
                <a:latin typeface="Times New Roman"/>
                <a:cs typeface="Times New Roman"/>
              </a:rPr>
              <a:t>– с </a:t>
            </a:r>
            <a:r>
              <a:rPr sz="1200" spc="-50" dirty="0">
                <a:latin typeface="Times New Roman"/>
                <a:cs typeface="Times New Roman"/>
              </a:rPr>
              <a:t>ускорением интеллектуальной деятельности,  наплывом </a:t>
            </a:r>
            <a:r>
              <a:rPr sz="1200" spc="-45" dirty="0">
                <a:latin typeface="Times New Roman"/>
                <a:cs typeface="Times New Roman"/>
              </a:rPr>
              <a:t>мыслей </a:t>
            </a:r>
            <a:r>
              <a:rPr sz="1200" dirty="0">
                <a:latin typeface="Times New Roman"/>
                <a:cs typeface="Times New Roman"/>
              </a:rPr>
              <a:t>и </a:t>
            </a:r>
            <a:r>
              <a:rPr sz="1200" spc="-50" dirty="0">
                <a:latin typeface="Times New Roman"/>
                <a:cs typeface="Times New Roman"/>
              </a:rPr>
              <a:t>двигательной </a:t>
            </a:r>
            <a:r>
              <a:rPr sz="1200" spc="-55" dirty="0">
                <a:latin typeface="Times New Roman"/>
                <a:cs typeface="Times New Roman"/>
              </a:rPr>
              <a:t>заторможенностью. </a:t>
            </a:r>
            <a:r>
              <a:rPr sz="1200" spc="-45" dirty="0">
                <a:latin typeface="Times New Roman"/>
                <a:cs typeface="Times New Roman"/>
              </a:rPr>
              <a:t>Мания может </a:t>
            </a:r>
            <a:r>
              <a:rPr sz="1200" spc="-50" dirty="0">
                <a:latin typeface="Times New Roman"/>
                <a:cs typeface="Times New Roman"/>
              </a:rPr>
              <a:t>сочетаться </a:t>
            </a:r>
            <a:r>
              <a:rPr sz="1200" dirty="0">
                <a:latin typeface="Times New Roman"/>
                <a:cs typeface="Times New Roman"/>
              </a:rPr>
              <a:t>с </a:t>
            </a:r>
            <a:r>
              <a:rPr sz="1200" spc="-50" dirty="0">
                <a:latin typeface="Times New Roman"/>
                <a:cs typeface="Times New Roman"/>
              </a:rPr>
              <a:t>двигательной </a:t>
            </a:r>
            <a:r>
              <a:rPr sz="1200" dirty="0">
                <a:latin typeface="Times New Roman"/>
                <a:cs typeface="Times New Roman"/>
              </a:rPr>
              <a:t>и  </a:t>
            </a:r>
            <a:r>
              <a:rPr sz="1200" spc="-50" dirty="0">
                <a:latin typeface="Times New Roman"/>
                <a:cs typeface="Times New Roman"/>
              </a:rPr>
              <a:t>интеллектуальной заторможенностью </a:t>
            </a:r>
            <a:r>
              <a:rPr sz="1200" spc="-35" dirty="0">
                <a:latin typeface="Times New Roman"/>
                <a:cs typeface="Times New Roman"/>
              </a:rPr>
              <a:t>или </a:t>
            </a:r>
            <a:r>
              <a:rPr sz="1200" spc="-45" dirty="0">
                <a:latin typeface="Times New Roman"/>
                <a:cs typeface="Times New Roman"/>
              </a:rPr>
              <a:t>только </a:t>
            </a:r>
            <a:r>
              <a:rPr sz="1200" dirty="0">
                <a:latin typeface="Times New Roman"/>
                <a:cs typeface="Times New Roman"/>
              </a:rPr>
              <a:t>с </a:t>
            </a:r>
            <a:r>
              <a:rPr sz="1200" spc="-50" dirty="0">
                <a:latin typeface="Times New Roman"/>
                <a:cs typeface="Times New Roman"/>
              </a:rPr>
              <a:t>интеллектуальной заторможенностью  </a:t>
            </a:r>
            <a:r>
              <a:rPr sz="1200" spc="-55" dirty="0">
                <a:latin typeface="Times New Roman"/>
                <a:cs typeface="Times New Roman"/>
              </a:rPr>
              <a:t>(непродуктивная</a:t>
            </a:r>
            <a:r>
              <a:rPr sz="1200" spc="-85" dirty="0">
                <a:latin typeface="Times New Roman"/>
                <a:cs typeface="Times New Roman"/>
              </a:rPr>
              <a:t> </a:t>
            </a:r>
            <a:r>
              <a:rPr sz="1200" spc="-50" dirty="0">
                <a:latin typeface="Times New Roman"/>
                <a:cs typeface="Times New Roman"/>
              </a:rPr>
              <a:t>мания).</a:t>
            </a:r>
            <a:endParaRPr sz="1200">
              <a:latin typeface="Times New Roman"/>
              <a:cs typeface="Times New Roman"/>
            </a:endParaRPr>
          </a:p>
          <a:p>
            <a:pPr>
              <a:lnSpc>
                <a:spcPct val="100000"/>
              </a:lnSpc>
              <a:spcBef>
                <a:spcPts val="45"/>
              </a:spcBef>
            </a:pPr>
            <a:endParaRPr sz="1300">
              <a:latin typeface="Times New Roman"/>
              <a:cs typeface="Times New Roman"/>
            </a:endParaRPr>
          </a:p>
          <a:p>
            <a:pPr marL="1709420">
              <a:lnSpc>
                <a:spcPct val="100000"/>
              </a:lnSpc>
            </a:pPr>
            <a:r>
              <a:rPr sz="1200" b="1" spc="-5" dirty="0">
                <a:latin typeface="Times New Roman"/>
                <a:cs typeface="Times New Roman"/>
              </a:rPr>
              <a:t>Аффективные психозы </a:t>
            </a:r>
            <a:r>
              <a:rPr sz="1200" b="1" dirty="0">
                <a:latin typeface="Times New Roman"/>
                <a:cs typeface="Times New Roman"/>
              </a:rPr>
              <a:t>в </a:t>
            </a:r>
            <a:r>
              <a:rPr sz="1200" b="1" spc="-5" dirty="0">
                <a:latin typeface="Times New Roman"/>
                <a:cs typeface="Times New Roman"/>
              </a:rPr>
              <a:t>позднем</a:t>
            </a:r>
            <a:r>
              <a:rPr sz="1200" b="1" spc="10" dirty="0">
                <a:latin typeface="Times New Roman"/>
                <a:cs typeface="Times New Roman"/>
              </a:rPr>
              <a:t> </a:t>
            </a:r>
            <a:r>
              <a:rPr sz="1200" b="1" spc="-5" dirty="0">
                <a:latin typeface="Times New Roman"/>
                <a:cs typeface="Times New Roman"/>
              </a:rPr>
              <a:t>возрасте.</a:t>
            </a:r>
            <a:endParaRPr sz="1200">
              <a:latin typeface="Times New Roman"/>
              <a:cs typeface="Times New Roman"/>
            </a:endParaRPr>
          </a:p>
          <a:p>
            <a:pPr>
              <a:lnSpc>
                <a:spcPct val="100000"/>
              </a:lnSpc>
              <a:spcBef>
                <a:spcPts val="25"/>
              </a:spcBef>
            </a:pPr>
            <a:endParaRPr sz="1200">
              <a:latin typeface="Times New Roman"/>
              <a:cs typeface="Times New Roman"/>
            </a:endParaRPr>
          </a:p>
          <a:p>
            <a:pPr marL="12700" marR="11430" indent="449580" algn="just">
              <a:lnSpc>
                <a:spcPct val="110000"/>
              </a:lnSpc>
              <a:spcBef>
                <a:spcPts val="5"/>
              </a:spcBef>
            </a:pPr>
            <a:r>
              <a:rPr sz="1200" spc="-5" dirty="0">
                <a:latin typeface="Times New Roman"/>
                <a:cs typeface="Times New Roman"/>
              </a:rPr>
              <a:t>Процессы старения оказывают существенное влияние на психопатологические  проявления аффективных фаз, частоту их </a:t>
            </a:r>
            <a:r>
              <a:rPr sz="1200" dirty="0">
                <a:latin typeface="Times New Roman"/>
                <a:cs typeface="Times New Roman"/>
              </a:rPr>
              <a:t>и </a:t>
            </a:r>
            <a:r>
              <a:rPr sz="1200" spc="-5" dirty="0">
                <a:latin typeface="Times New Roman"/>
                <a:cs typeface="Times New Roman"/>
              </a:rPr>
              <a:t>общее течение заболевания. Фактор возраста  влияет </a:t>
            </a:r>
            <a:r>
              <a:rPr sz="1200" dirty="0">
                <a:latin typeface="Times New Roman"/>
                <a:cs typeface="Times New Roman"/>
              </a:rPr>
              <a:t>и </a:t>
            </a:r>
            <a:r>
              <a:rPr sz="1200" spc="-5" dirty="0">
                <a:latin typeface="Times New Roman"/>
                <a:cs typeface="Times New Roman"/>
              </a:rPr>
              <a:t>на частоту возникновения моно- </a:t>
            </a:r>
            <a:r>
              <a:rPr sz="1200" dirty="0">
                <a:latin typeface="Times New Roman"/>
                <a:cs typeface="Times New Roman"/>
              </a:rPr>
              <a:t>и </a:t>
            </a:r>
            <a:r>
              <a:rPr sz="1200" spc="-5" dirty="0">
                <a:latin typeface="Times New Roman"/>
                <a:cs typeface="Times New Roman"/>
              </a:rPr>
              <a:t>биполярных форм аффективного психоза.  Монополярное</a:t>
            </a:r>
            <a:r>
              <a:rPr sz="1200" spc="60" dirty="0">
                <a:latin typeface="Times New Roman"/>
                <a:cs typeface="Times New Roman"/>
              </a:rPr>
              <a:t> </a:t>
            </a:r>
            <a:r>
              <a:rPr sz="1200" spc="-5" dirty="0">
                <a:latin typeface="Times New Roman"/>
                <a:cs typeface="Times New Roman"/>
              </a:rPr>
              <a:t>течение</a:t>
            </a:r>
            <a:r>
              <a:rPr sz="1200" spc="60" dirty="0">
                <a:latin typeface="Times New Roman"/>
                <a:cs typeface="Times New Roman"/>
              </a:rPr>
              <a:t> </a:t>
            </a:r>
            <a:r>
              <a:rPr sz="1200" spc="-5" dirty="0">
                <a:latin typeface="Times New Roman"/>
                <a:cs typeface="Times New Roman"/>
              </a:rPr>
              <a:t>аффективного</a:t>
            </a:r>
            <a:r>
              <a:rPr sz="1200" spc="65" dirty="0">
                <a:latin typeface="Times New Roman"/>
                <a:cs typeface="Times New Roman"/>
              </a:rPr>
              <a:t> </a:t>
            </a:r>
            <a:r>
              <a:rPr sz="1200" spc="-5" dirty="0">
                <a:latin typeface="Times New Roman"/>
                <a:cs typeface="Times New Roman"/>
              </a:rPr>
              <a:t>психоза</a:t>
            </a:r>
            <a:r>
              <a:rPr sz="1200" spc="60" dirty="0">
                <a:latin typeface="Times New Roman"/>
                <a:cs typeface="Times New Roman"/>
              </a:rPr>
              <a:t> </a:t>
            </a:r>
            <a:r>
              <a:rPr sz="1200" spc="-5" dirty="0">
                <a:latin typeface="Times New Roman"/>
                <a:cs typeface="Times New Roman"/>
              </a:rPr>
              <a:t>более</a:t>
            </a:r>
            <a:r>
              <a:rPr sz="1200" spc="55" dirty="0">
                <a:latin typeface="Times New Roman"/>
                <a:cs typeface="Times New Roman"/>
              </a:rPr>
              <a:t> </a:t>
            </a:r>
            <a:r>
              <a:rPr sz="1200" spc="-5" dirty="0">
                <a:latin typeface="Times New Roman"/>
                <a:cs typeface="Times New Roman"/>
              </a:rPr>
              <a:t>часто</a:t>
            </a:r>
            <a:r>
              <a:rPr sz="1200" spc="60" dirty="0">
                <a:latin typeface="Times New Roman"/>
                <a:cs typeface="Times New Roman"/>
              </a:rPr>
              <a:t> </a:t>
            </a:r>
            <a:r>
              <a:rPr sz="1200" spc="-5" dirty="0">
                <a:latin typeface="Times New Roman"/>
                <a:cs typeface="Times New Roman"/>
              </a:rPr>
              <a:t>наблюдается</a:t>
            </a:r>
            <a:r>
              <a:rPr sz="1200" spc="65" dirty="0">
                <a:latin typeface="Times New Roman"/>
                <a:cs typeface="Times New Roman"/>
              </a:rPr>
              <a:t> </a:t>
            </a:r>
            <a:r>
              <a:rPr sz="1200" dirty="0">
                <a:latin typeface="Times New Roman"/>
                <a:cs typeface="Times New Roman"/>
              </a:rPr>
              <a:t>в</a:t>
            </a:r>
            <a:r>
              <a:rPr sz="1200" spc="40" dirty="0">
                <a:latin typeface="Times New Roman"/>
                <a:cs typeface="Times New Roman"/>
              </a:rPr>
              <a:t> </a:t>
            </a:r>
            <a:r>
              <a:rPr sz="1200" spc="-5" dirty="0">
                <a:latin typeface="Times New Roman"/>
                <a:cs typeface="Times New Roman"/>
              </a:rPr>
              <a:t>возрастном</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9573390"/>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6</a:t>
            </a:r>
          </a:p>
          <a:p>
            <a:pPr>
              <a:lnSpc>
                <a:spcPct val="100000"/>
              </a:lnSpc>
            </a:pPr>
            <a:endParaRPr sz="1000" dirty="0">
              <a:latin typeface="Calibri"/>
              <a:cs typeface="Calibri"/>
            </a:endParaRPr>
          </a:p>
          <a:p>
            <a:pPr>
              <a:lnSpc>
                <a:spcPct val="100000"/>
              </a:lnSpc>
              <a:spcBef>
                <a:spcPts val="25"/>
              </a:spcBef>
            </a:pPr>
            <a:endParaRPr sz="800" dirty="0">
              <a:latin typeface="Calibri"/>
              <a:cs typeface="Calibri"/>
            </a:endParaRPr>
          </a:p>
          <a:p>
            <a:pPr marL="12700" marR="8890" algn="just">
              <a:lnSpc>
                <a:spcPct val="110100"/>
              </a:lnSpc>
            </a:pPr>
            <a:r>
              <a:rPr sz="1200" spc="-5" dirty="0">
                <a:latin typeface="Times New Roman"/>
                <a:cs typeface="Times New Roman"/>
              </a:rPr>
              <a:t>периоде инволюции </a:t>
            </a:r>
            <a:r>
              <a:rPr sz="1200" dirty="0">
                <a:latin typeface="Times New Roman"/>
                <a:cs typeface="Times New Roman"/>
              </a:rPr>
              <a:t>и </a:t>
            </a:r>
            <a:r>
              <a:rPr sz="1200" spc="-5" dirty="0">
                <a:latin typeface="Times New Roman"/>
                <a:cs typeface="Times New Roman"/>
              </a:rPr>
              <a:t>старости [Штернберг Э. Я., Рохлина М. Л., </a:t>
            </a:r>
            <a:r>
              <a:rPr sz="1200" dirty="0">
                <a:latin typeface="Times New Roman"/>
                <a:cs typeface="Times New Roman"/>
              </a:rPr>
              <a:t>1970; </a:t>
            </a:r>
            <a:r>
              <a:rPr sz="1200" spc="-5" dirty="0">
                <a:latin typeface="Times New Roman"/>
                <a:cs typeface="Times New Roman"/>
              </a:rPr>
              <a:t>Морозова В. П.,  </a:t>
            </a:r>
            <a:r>
              <a:rPr sz="1200" dirty="0">
                <a:latin typeface="Times New Roman"/>
                <a:cs typeface="Times New Roman"/>
              </a:rPr>
              <a:t>1986; </a:t>
            </a:r>
            <a:r>
              <a:rPr sz="1200" spc="-5" dirty="0">
                <a:latin typeface="Times New Roman"/>
                <a:cs typeface="Times New Roman"/>
              </a:rPr>
              <a:t>Angst J., </a:t>
            </a:r>
            <a:r>
              <a:rPr sz="1200" dirty="0">
                <a:latin typeface="Times New Roman"/>
                <a:cs typeface="Times New Roman"/>
              </a:rPr>
              <a:t>1966; </a:t>
            </a:r>
            <a:r>
              <a:rPr sz="1200" spc="-5" dirty="0">
                <a:latin typeface="Times New Roman"/>
                <a:cs typeface="Times New Roman"/>
              </a:rPr>
              <a:t>Kielholz </a:t>
            </a:r>
            <a:r>
              <a:rPr sz="1200" dirty="0">
                <a:latin typeface="Times New Roman"/>
                <a:cs typeface="Times New Roman"/>
              </a:rPr>
              <a:t>P., 1989, и </a:t>
            </a:r>
            <a:r>
              <a:rPr sz="1200" spc="-5" dirty="0">
                <a:latin typeface="Times New Roman"/>
                <a:cs typeface="Times New Roman"/>
              </a:rPr>
              <a:t>др.]. Синдромальная картина этих фаз  характеризуется широким диапазоном клинических проявлений. </a:t>
            </a:r>
            <a:r>
              <a:rPr sz="1200" dirty="0">
                <a:latin typeface="Times New Roman"/>
                <a:cs typeface="Times New Roman"/>
              </a:rPr>
              <a:t>В </a:t>
            </a:r>
            <a:r>
              <a:rPr sz="1200" spc="-5" dirty="0">
                <a:latin typeface="Times New Roman"/>
                <a:cs typeface="Times New Roman"/>
              </a:rPr>
              <a:t>этих случаях  встречаются практически все клинические разновидности аффективных фаз,  наблюдающиеся </a:t>
            </a:r>
            <a:r>
              <a:rPr sz="1200" dirty="0">
                <a:latin typeface="Times New Roman"/>
                <a:cs typeface="Times New Roman"/>
              </a:rPr>
              <a:t>в </a:t>
            </a:r>
            <a:r>
              <a:rPr sz="1200" spc="-5" dirty="0">
                <a:latin typeface="Times New Roman"/>
                <a:cs typeface="Times New Roman"/>
              </a:rPr>
              <a:t>более ранние возрастные периоды. Это связано </a:t>
            </a:r>
            <a:r>
              <a:rPr sz="1200" dirty="0">
                <a:latin typeface="Times New Roman"/>
                <a:cs typeface="Times New Roman"/>
              </a:rPr>
              <a:t>с </a:t>
            </a:r>
            <a:r>
              <a:rPr sz="1200" spc="-5" dirty="0">
                <a:latin typeface="Times New Roman"/>
                <a:cs typeface="Times New Roman"/>
              </a:rPr>
              <a:t>тем, что отдельным  клиническим разновидностям аффективных психозов свойственна высокая устойчивость  клинических проявлений на протяжении всей жизни, особенно при наиболее типичных  случаях маниакально-депрессивного психоза [Тимофеев Н. </a:t>
            </a:r>
            <a:r>
              <a:rPr sz="1200" dirty="0">
                <a:latin typeface="Times New Roman"/>
                <a:cs typeface="Times New Roman"/>
              </a:rPr>
              <a:t>Н., 1960; </a:t>
            </a:r>
            <a:r>
              <a:rPr sz="1200" spc="-5" dirty="0">
                <a:latin typeface="Times New Roman"/>
                <a:cs typeface="Times New Roman"/>
              </a:rPr>
              <a:t>Хвиливицкий Т. Я.,  </a:t>
            </a:r>
            <a:r>
              <a:rPr sz="1200" dirty="0">
                <a:latin typeface="Times New Roman"/>
                <a:cs typeface="Times New Roman"/>
              </a:rPr>
              <a:t>1958; </a:t>
            </a:r>
            <a:r>
              <a:rPr sz="1200" spc="-5" dirty="0">
                <a:latin typeface="Times New Roman"/>
                <a:cs typeface="Times New Roman"/>
              </a:rPr>
              <a:t>Zeh W., </a:t>
            </a:r>
            <a:r>
              <a:rPr sz="1200" dirty="0">
                <a:latin typeface="Times New Roman"/>
                <a:cs typeface="Times New Roman"/>
              </a:rPr>
              <a:t>1956]. </a:t>
            </a:r>
            <a:r>
              <a:rPr sz="1200" spc="-5" dirty="0">
                <a:latin typeface="Times New Roman"/>
                <a:cs typeface="Times New Roman"/>
              </a:rPr>
              <a:t>Однако более часто поздний </a:t>
            </a:r>
            <a:r>
              <a:rPr sz="1200" dirty="0">
                <a:latin typeface="Times New Roman"/>
                <a:cs typeface="Times New Roman"/>
              </a:rPr>
              <a:t>и </a:t>
            </a:r>
            <a:r>
              <a:rPr sz="1200" spc="-5" dirty="0">
                <a:latin typeface="Times New Roman"/>
                <a:cs typeface="Times New Roman"/>
              </a:rPr>
              <a:t>старческий возраст оказывает  модифицирующее влияние на проявления аффективных психозов. </a:t>
            </a:r>
            <a:r>
              <a:rPr sz="1200" dirty="0">
                <a:latin typeface="Times New Roman"/>
                <a:cs typeface="Times New Roman"/>
              </a:rPr>
              <a:t>В </a:t>
            </a:r>
            <a:r>
              <a:rPr sz="1200" spc="-5" dirty="0">
                <a:latin typeface="Times New Roman"/>
                <a:cs typeface="Times New Roman"/>
              </a:rPr>
              <a:t>этих случаях </a:t>
            </a:r>
            <a:r>
              <a:rPr sz="1200" dirty="0">
                <a:latin typeface="Times New Roman"/>
                <a:cs typeface="Times New Roman"/>
              </a:rPr>
              <a:t>в  </a:t>
            </a:r>
            <a:r>
              <a:rPr sz="1200" spc="-5" dirty="0">
                <a:latin typeface="Times New Roman"/>
                <a:cs typeface="Times New Roman"/>
              </a:rPr>
              <a:t>клинической картине депрессивных фаз наряду </a:t>
            </a:r>
            <a:r>
              <a:rPr sz="1200" dirty="0">
                <a:latin typeface="Times New Roman"/>
                <a:cs typeface="Times New Roman"/>
              </a:rPr>
              <a:t>с </a:t>
            </a:r>
            <a:r>
              <a:rPr sz="1200" spc="-5" dirty="0">
                <a:latin typeface="Times New Roman"/>
                <a:cs typeface="Times New Roman"/>
              </a:rPr>
              <a:t>такими типичными депрессивными  симптомами, как общая подавленность, упадок побуждений </a:t>
            </a:r>
            <a:r>
              <a:rPr sz="1200" dirty="0">
                <a:latin typeface="Times New Roman"/>
                <a:cs typeface="Times New Roman"/>
              </a:rPr>
              <a:t>и </a:t>
            </a:r>
            <a:r>
              <a:rPr sz="1200" spc="-5" dirty="0">
                <a:latin typeface="Times New Roman"/>
                <a:cs typeface="Times New Roman"/>
              </a:rPr>
              <a:t>инициативы, мрачные  размышления, чувство вины, расстройство сна, снижение массы тела </a:t>
            </a:r>
            <a:r>
              <a:rPr sz="1200" dirty="0">
                <a:latin typeface="Times New Roman"/>
                <a:cs typeface="Times New Roman"/>
              </a:rPr>
              <a:t>и </a:t>
            </a:r>
            <a:r>
              <a:rPr sz="1200" spc="-5" dirty="0">
                <a:latin typeface="Times New Roman"/>
                <a:cs typeface="Times New Roman"/>
              </a:rPr>
              <a:t>др., возникает  характерный для позднего возраста комплекс симптомов: тревога, ипохондрия </a:t>
            </a:r>
            <a:r>
              <a:rPr sz="1200" dirty="0">
                <a:latin typeface="Times New Roman"/>
                <a:cs typeface="Times New Roman"/>
              </a:rPr>
              <a:t>и </a:t>
            </a:r>
            <a:r>
              <a:rPr sz="1200" spc="-5" dirty="0">
                <a:latin typeface="Times New Roman"/>
                <a:cs typeface="Times New Roman"/>
              </a:rPr>
              <a:t>бред.  Доминирование перечисленных возрастных симптомов определяет появление особых  разновидностей депрессивных</a:t>
            </a:r>
            <a:r>
              <a:rPr sz="1200" spc="10" dirty="0">
                <a:latin typeface="Times New Roman"/>
                <a:cs typeface="Times New Roman"/>
              </a:rPr>
              <a:t> </a:t>
            </a:r>
            <a:r>
              <a:rPr sz="1200" spc="-5" dirty="0">
                <a:latin typeface="Times New Roman"/>
                <a:cs typeface="Times New Roman"/>
              </a:rPr>
              <a:t>фаз.</a:t>
            </a:r>
            <a:endParaRPr sz="1200" dirty="0">
              <a:latin typeface="Times New Roman"/>
              <a:cs typeface="Times New Roman"/>
            </a:endParaRPr>
          </a:p>
          <a:p>
            <a:pPr marL="12700" indent="449580" algn="just">
              <a:lnSpc>
                <a:spcPct val="100000"/>
              </a:lnSpc>
              <a:spcBef>
                <a:spcPts val="140"/>
              </a:spcBef>
            </a:pPr>
            <a:r>
              <a:rPr sz="1200" spc="-5" dirty="0">
                <a:latin typeface="Times New Roman"/>
                <a:cs typeface="Times New Roman"/>
              </a:rPr>
              <a:t>Характерными для позднего возраста являются </a:t>
            </a:r>
            <a:r>
              <a:rPr sz="1200" b="1" spc="-5" dirty="0">
                <a:latin typeface="Times New Roman"/>
                <a:cs typeface="Times New Roman"/>
              </a:rPr>
              <a:t>три основных типа</a:t>
            </a:r>
            <a:r>
              <a:rPr sz="1200" b="1" spc="25" dirty="0">
                <a:latin typeface="Times New Roman"/>
                <a:cs typeface="Times New Roman"/>
              </a:rPr>
              <a:t> </a:t>
            </a:r>
            <a:r>
              <a:rPr sz="1200" b="1" spc="-5" dirty="0">
                <a:latin typeface="Times New Roman"/>
                <a:cs typeface="Times New Roman"/>
              </a:rPr>
              <a:t>депрессивных</a:t>
            </a:r>
            <a:endParaRPr sz="1200" dirty="0">
              <a:latin typeface="Times New Roman"/>
              <a:cs typeface="Times New Roman"/>
            </a:endParaRPr>
          </a:p>
          <a:p>
            <a:pPr marL="12700" marR="6350" algn="just">
              <a:lnSpc>
                <a:spcPct val="110100"/>
              </a:lnSpc>
              <a:spcBef>
                <a:spcPts val="5"/>
              </a:spcBef>
            </a:pPr>
            <a:r>
              <a:rPr sz="1200" b="1" spc="-5" dirty="0">
                <a:latin typeface="Times New Roman"/>
                <a:cs typeface="Times New Roman"/>
              </a:rPr>
              <a:t>психозов</a:t>
            </a:r>
            <a:r>
              <a:rPr sz="1200" spc="-5" dirty="0">
                <a:latin typeface="Times New Roman"/>
                <a:cs typeface="Times New Roman"/>
              </a:rPr>
              <a:t>. Наиболее простой синдромальный вариант </a:t>
            </a:r>
            <a:r>
              <a:rPr sz="1200" dirty="0">
                <a:latin typeface="Times New Roman"/>
                <a:cs typeface="Times New Roman"/>
              </a:rPr>
              <a:t>- </a:t>
            </a:r>
            <a:r>
              <a:rPr sz="1200" i="1" spc="-5" dirty="0">
                <a:latin typeface="Times New Roman"/>
                <a:cs typeface="Times New Roman"/>
              </a:rPr>
              <a:t>тревожно-ажитированная  депрессия</a:t>
            </a:r>
            <a:r>
              <a:rPr sz="1200" spc="-5" dirty="0">
                <a:latin typeface="Times New Roman"/>
                <a:cs typeface="Times New Roman"/>
              </a:rPr>
              <a:t>, </a:t>
            </a:r>
            <a:r>
              <a:rPr sz="1200" dirty="0">
                <a:latin typeface="Times New Roman"/>
                <a:cs typeface="Times New Roman"/>
              </a:rPr>
              <a:t>в </a:t>
            </a:r>
            <a:r>
              <a:rPr sz="1200" spc="-5" dirty="0">
                <a:latin typeface="Times New Roman"/>
                <a:cs typeface="Times New Roman"/>
              </a:rPr>
              <a:t>клинической картине которой симптомы подавленности сочетаются </a:t>
            </a:r>
            <a:r>
              <a:rPr sz="1200" dirty="0">
                <a:latin typeface="Times New Roman"/>
                <a:cs typeface="Times New Roman"/>
              </a:rPr>
              <a:t>с  </a:t>
            </a:r>
            <a:r>
              <a:rPr sz="1200" spc="-5" dirty="0">
                <a:latin typeface="Times New Roman"/>
                <a:cs typeface="Times New Roman"/>
              </a:rPr>
              <a:t>переживанием страха </a:t>
            </a:r>
            <a:r>
              <a:rPr sz="1200" dirty="0">
                <a:latin typeface="Times New Roman"/>
                <a:cs typeface="Times New Roman"/>
              </a:rPr>
              <a:t>и </a:t>
            </a:r>
            <a:r>
              <a:rPr sz="1200" spc="-5" dirty="0">
                <a:latin typeface="Times New Roman"/>
                <a:cs typeface="Times New Roman"/>
              </a:rPr>
              <a:t>явлениями двигательного возбуждения. Другая разновидность  депрессивного психоза </a:t>
            </a:r>
            <a:r>
              <a:rPr sz="1200" dirty="0">
                <a:latin typeface="Times New Roman"/>
                <a:cs typeface="Times New Roman"/>
              </a:rPr>
              <a:t>- </a:t>
            </a:r>
            <a:r>
              <a:rPr sz="1200" i="1" spc="-5" dirty="0">
                <a:latin typeface="Times New Roman"/>
                <a:cs typeface="Times New Roman"/>
              </a:rPr>
              <a:t>ипохондрическая депрессия, </a:t>
            </a:r>
            <a:r>
              <a:rPr sz="1200" spc="-5" dirty="0">
                <a:latin typeface="Times New Roman"/>
                <a:cs typeface="Times New Roman"/>
              </a:rPr>
              <a:t>характеризующаяся тревожно-  депрессивными расстройствами </a:t>
            </a:r>
            <a:r>
              <a:rPr sz="1200" dirty="0">
                <a:latin typeface="Times New Roman"/>
                <a:cs typeface="Times New Roman"/>
              </a:rPr>
              <a:t>и </a:t>
            </a:r>
            <a:r>
              <a:rPr sz="1200" spc="-5" dirty="0">
                <a:latin typeface="Times New Roman"/>
                <a:cs typeface="Times New Roman"/>
              </a:rPr>
              <a:t>ипохондрическими опасениями. Содержание  ипохондрических переживаний бывает различным. Чаще всего внимание больных  фиксировано на соматоформных проявлениях самого депрессивного синдрома, особенно  на нарушениях функции кишечника, расстройствах аппетита, снижении массы тела. Эти  симптомы обычно становятся содержанием канцерофобии. Ипохондрические опасения  также могут быть связаны </a:t>
            </a:r>
            <a:r>
              <a:rPr sz="1200" dirty="0">
                <a:latin typeface="Times New Roman"/>
                <a:cs typeface="Times New Roman"/>
              </a:rPr>
              <a:t>с </a:t>
            </a:r>
            <a:r>
              <a:rPr sz="1200" spc="-5" dirty="0">
                <a:latin typeface="Times New Roman"/>
                <a:cs typeface="Times New Roman"/>
              </a:rPr>
              <a:t>симптомами реально существующих хронических  соматических заболеваний, </a:t>
            </a:r>
            <a:r>
              <a:rPr sz="1200" dirty="0">
                <a:latin typeface="Times New Roman"/>
                <a:cs typeface="Times New Roman"/>
              </a:rPr>
              <a:t>а </a:t>
            </a:r>
            <a:r>
              <a:rPr sz="1200" spc="-5" dirty="0">
                <a:latin typeface="Times New Roman"/>
                <a:cs typeface="Times New Roman"/>
              </a:rPr>
              <a:t>также сочетаться </a:t>
            </a:r>
            <a:r>
              <a:rPr sz="1200" dirty="0">
                <a:latin typeface="Times New Roman"/>
                <a:cs typeface="Times New Roman"/>
              </a:rPr>
              <a:t>с </a:t>
            </a:r>
            <a:r>
              <a:rPr sz="1200" spc="-5" dirty="0">
                <a:latin typeface="Times New Roman"/>
                <a:cs typeface="Times New Roman"/>
              </a:rPr>
              <a:t>различными патологическими  ощущениями </a:t>
            </a:r>
            <a:r>
              <a:rPr sz="1200" dirty="0">
                <a:latin typeface="Times New Roman"/>
                <a:cs typeface="Times New Roman"/>
              </a:rPr>
              <a:t>и </a:t>
            </a:r>
            <a:r>
              <a:rPr sz="1200" spc="-5" dirty="0">
                <a:latin typeface="Times New Roman"/>
                <a:cs typeface="Times New Roman"/>
              </a:rPr>
              <a:t>алгиями. Характерной особенностью этих клинических разновидностей  депрессии является тенденция </a:t>
            </a:r>
            <a:r>
              <a:rPr sz="1200" dirty="0">
                <a:latin typeface="Times New Roman"/>
                <a:cs typeface="Times New Roman"/>
              </a:rPr>
              <a:t>к </a:t>
            </a:r>
            <a:r>
              <a:rPr sz="1200" spc="-5" dirty="0">
                <a:latin typeface="Times New Roman"/>
                <a:cs typeface="Times New Roman"/>
              </a:rPr>
              <a:t>быстрой трансформации сверхценных ипохондрических  опасений </a:t>
            </a:r>
            <a:r>
              <a:rPr sz="1200" dirty="0">
                <a:latin typeface="Times New Roman"/>
                <a:cs typeface="Times New Roman"/>
              </a:rPr>
              <a:t>в </a:t>
            </a:r>
            <a:r>
              <a:rPr sz="1200" spc="-5" dirty="0">
                <a:latin typeface="Times New Roman"/>
                <a:cs typeface="Times New Roman"/>
              </a:rPr>
              <a:t>нигилистический бред. Наконец, наиболее сложная психопатологическая  структура депрессивного психоза наблюдается при развитии </a:t>
            </a:r>
            <a:r>
              <a:rPr sz="1200" i="1" spc="-5" dirty="0">
                <a:latin typeface="Times New Roman"/>
                <a:cs typeface="Times New Roman"/>
              </a:rPr>
              <a:t>меланхолической  парафрении</a:t>
            </a:r>
            <a:r>
              <a:rPr sz="1200" spc="-5" dirty="0">
                <a:latin typeface="Times New Roman"/>
                <a:cs typeface="Times New Roman"/>
              </a:rPr>
              <a:t>. Депрессивные идеи (идеи виновности, осуждения) </a:t>
            </a:r>
            <a:r>
              <a:rPr sz="1200" dirty="0">
                <a:latin typeface="Times New Roman"/>
                <a:cs typeface="Times New Roman"/>
              </a:rPr>
              <a:t>в </a:t>
            </a:r>
            <a:r>
              <a:rPr sz="1200" spc="-5" dirty="0">
                <a:latin typeface="Times New Roman"/>
                <a:cs typeface="Times New Roman"/>
              </a:rPr>
              <a:t>этих случаях  приобретают фантастический характер. Они сопровождаются яркими образными  сценоподобными представлениями устрашающего характера. Развиваются зрительные </a:t>
            </a:r>
            <a:r>
              <a:rPr sz="1200" dirty="0">
                <a:latin typeface="Times New Roman"/>
                <a:cs typeface="Times New Roman"/>
              </a:rPr>
              <a:t>и  </a:t>
            </a:r>
            <a:r>
              <a:rPr sz="1200" spc="-5" dirty="0">
                <a:latin typeface="Times New Roman"/>
                <a:cs typeface="Times New Roman"/>
              </a:rPr>
              <a:t>слуховые иллюзии. Двигательное беспокойство достигает степени выраженной ажитации,  чередующейся </a:t>
            </a:r>
            <a:r>
              <a:rPr sz="1200" dirty="0">
                <a:latin typeface="Times New Roman"/>
                <a:cs typeface="Times New Roman"/>
              </a:rPr>
              <a:t>с </a:t>
            </a:r>
            <a:r>
              <a:rPr sz="1200" spc="-5" dirty="0">
                <a:latin typeface="Times New Roman"/>
                <a:cs typeface="Times New Roman"/>
              </a:rPr>
              <a:t>эпизодами двигательного</a:t>
            </a:r>
            <a:r>
              <a:rPr sz="1200" spc="25" dirty="0">
                <a:latin typeface="Times New Roman"/>
                <a:cs typeface="Times New Roman"/>
              </a:rPr>
              <a:t> </a:t>
            </a:r>
            <a:r>
              <a:rPr sz="1200" spc="-5" dirty="0">
                <a:latin typeface="Times New Roman"/>
                <a:cs typeface="Times New Roman"/>
              </a:rPr>
              <a:t>оцепенения.</a:t>
            </a:r>
            <a:endParaRPr sz="1200" dirty="0">
              <a:latin typeface="Times New Roman"/>
              <a:cs typeface="Times New Roman"/>
            </a:endParaRPr>
          </a:p>
          <a:p>
            <a:pPr marL="12700" marR="7620" indent="449580" algn="just">
              <a:lnSpc>
                <a:spcPct val="110100"/>
              </a:lnSpc>
              <a:spcBef>
                <a:spcPts val="5"/>
              </a:spcBef>
            </a:pPr>
            <a:r>
              <a:rPr sz="1200" spc="-5" dirty="0">
                <a:latin typeface="Times New Roman"/>
                <a:cs typeface="Times New Roman"/>
              </a:rPr>
              <a:t>Одной из важных особенностей депрессивных фаз, особенно </a:t>
            </a:r>
            <a:r>
              <a:rPr sz="1200" dirty="0">
                <a:latin typeface="Times New Roman"/>
                <a:cs typeface="Times New Roman"/>
              </a:rPr>
              <a:t>в </a:t>
            </a:r>
            <a:r>
              <a:rPr sz="1200" spc="-5" dirty="0">
                <a:latin typeface="Times New Roman"/>
                <a:cs typeface="Times New Roman"/>
              </a:rPr>
              <a:t>более позднем  возрастном периоде, является </a:t>
            </a:r>
            <a:r>
              <a:rPr sz="1200" i="1" spc="-5" dirty="0">
                <a:latin typeface="Times New Roman"/>
                <a:cs typeface="Times New Roman"/>
              </a:rPr>
              <a:t>наличие психоорганических симптомов </a:t>
            </a:r>
            <a:r>
              <a:rPr sz="1200" dirty="0">
                <a:latin typeface="Times New Roman"/>
                <a:cs typeface="Times New Roman"/>
              </a:rPr>
              <a:t>в </a:t>
            </a:r>
            <a:r>
              <a:rPr sz="1200" spc="-5" dirty="0">
                <a:latin typeface="Times New Roman"/>
                <a:cs typeface="Times New Roman"/>
              </a:rPr>
              <a:t>виде снижения  памяти, обеднения речи, трудности ориентировки, эпизодических состояний спутанности  </a:t>
            </a:r>
            <a:r>
              <a:rPr sz="1200" dirty="0">
                <a:latin typeface="Times New Roman"/>
                <a:cs typeface="Times New Roman"/>
              </a:rPr>
              <a:t>в </a:t>
            </a:r>
            <a:r>
              <a:rPr sz="1200" spc="-5" dirty="0">
                <a:latin typeface="Times New Roman"/>
                <a:cs typeface="Times New Roman"/>
              </a:rPr>
              <a:t>ночное время. </a:t>
            </a:r>
            <a:r>
              <a:rPr sz="1200" dirty="0">
                <a:latin typeface="Times New Roman"/>
                <a:cs typeface="Times New Roman"/>
              </a:rPr>
              <a:t>В </a:t>
            </a:r>
            <a:r>
              <a:rPr sz="1200" spc="-5" dirty="0">
                <a:latin typeface="Times New Roman"/>
                <a:cs typeface="Times New Roman"/>
              </a:rPr>
              <a:t>большинстве случаев эти расстройства обратимы, они редуцируются  при снижении интенсивности депрессивной</a:t>
            </a:r>
            <a:r>
              <a:rPr sz="1200" spc="40" dirty="0">
                <a:latin typeface="Times New Roman"/>
                <a:cs typeface="Times New Roman"/>
              </a:rPr>
              <a:t> </a:t>
            </a:r>
            <a:r>
              <a:rPr sz="1200" spc="-5" dirty="0">
                <a:latin typeface="Times New Roman"/>
                <a:cs typeface="Times New Roman"/>
              </a:rPr>
              <a:t>симптоматики.</a:t>
            </a:r>
            <a:endParaRPr sz="1200" dirty="0">
              <a:latin typeface="Times New Roman"/>
              <a:cs typeface="Times New Roman"/>
            </a:endParaRPr>
          </a:p>
          <a:p>
            <a:pPr marL="12700" indent="449580" algn="just">
              <a:lnSpc>
                <a:spcPct val="100000"/>
              </a:lnSpc>
              <a:spcBef>
                <a:spcPts val="140"/>
              </a:spcBef>
            </a:pPr>
            <a:r>
              <a:rPr sz="1200" b="1" spc="-5" dirty="0">
                <a:latin typeface="Times New Roman"/>
                <a:cs typeface="Times New Roman"/>
              </a:rPr>
              <a:t>Маниакальные  состояния  </a:t>
            </a:r>
            <a:r>
              <a:rPr sz="1200" b="1" dirty="0">
                <a:latin typeface="Times New Roman"/>
                <a:cs typeface="Times New Roman"/>
              </a:rPr>
              <a:t>в </a:t>
            </a:r>
            <a:r>
              <a:rPr sz="1200" b="1" spc="-5" dirty="0">
                <a:latin typeface="Times New Roman"/>
                <a:cs typeface="Times New Roman"/>
              </a:rPr>
              <a:t>позднем  возрасте  </a:t>
            </a:r>
            <a:r>
              <a:rPr sz="1200" spc="-5" dirty="0">
                <a:latin typeface="Times New Roman"/>
                <a:cs typeface="Times New Roman"/>
              </a:rPr>
              <a:t>изучены  меньше,  что  связано</a:t>
            </a:r>
            <a:r>
              <a:rPr sz="1200" spc="105" dirty="0">
                <a:latin typeface="Times New Roman"/>
                <a:cs typeface="Times New Roman"/>
              </a:rPr>
              <a:t> </a:t>
            </a:r>
            <a:r>
              <a:rPr sz="1200" dirty="0">
                <a:latin typeface="Times New Roman"/>
                <a:cs typeface="Times New Roman"/>
              </a:rPr>
              <a:t>с</a:t>
            </a:r>
          </a:p>
          <a:p>
            <a:pPr marL="12700" marR="14604" algn="just">
              <a:lnSpc>
                <a:spcPct val="109700"/>
              </a:lnSpc>
              <a:spcBef>
                <a:spcPts val="10"/>
              </a:spcBef>
            </a:pPr>
            <a:r>
              <a:rPr sz="1200" spc="-5" dirty="0">
                <a:latin typeface="Times New Roman"/>
                <a:cs typeface="Times New Roman"/>
              </a:rPr>
              <a:t>традиционными представлениями </a:t>
            </a:r>
            <a:r>
              <a:rPr sz="1200" dirty="0">
                <a:latin typeface="Times New Roman"/>
                <a:cs typeface="Times New Roman"/>
              </a:rPr>
              <a:t>о </a:t>
            </a:r>
            <a:r>
              <a:rPr sz="1200" spc="-5" dirty="0">
                <a:latin typeface="Times New Roman"/>
                <a:cs typeface="Times New Roman"/>
              </a:rPr>
              <a:t>том, что мании </a:t>
            </a:r>
            <a:r>
              <a:rPr sz="1200" dirty="0">
                <a:latin typeface="Times New Roman"/>
                <a:cs typeface="Times New Roman"/>
              </a:rPr>
              <a:t>в </a:t>
            </a:r>
            <a:r>
              <a:rPr sz="1200" spc="-5" dirty="0">
                <a:latin typeface="Times New Roman"/>
                <a:cs typeface="Times New Roman"/>
              </a:rPr>
              <a:t>позднем возрасте редки. Однако </a:t>
            </a:r>
            <a:r>
              <a:rPr sz="1200" dirty="0">
                <a:latin typeface="Times New Roman"/>
                <a:cs typeface="Times New Roman"/>
              </a:rPr>
              <a:t>в  </a:t>
            </a:r>
            <a:r>
              <a:rPr sz="1200" spc="-5" dirty="0">
                <a:latin typeface="Times New Roman"/>
                <a:cs typeface="Times New Roman"/>
              </a:rPr>
              <a:t>ряде  эпидемиологических  исследований  было  показано,  что  </a:t>
            </a:r>
            <a:r>
              <a:rPr sz="1200" dirty="0">
                <a:latin typeface="Times New Roman"/>
                <a:cs typeface="Times New Roman"/>
              </a:rPr>
              <a:t>с  </a:t>
            </a:r>
            <a:r>
              <a:rPr sz="1200" spc="-5" dirty="0">
                <a:latin typeface="Times New Roman"/>
                <a:cs typeface="Times New Roman"/>
              </a:rPr>
              <a:t>возрастом  </a:t>
            </a:r>
            <a:r>
              <a:rPr sz="1200" dirty="0">
                <a:latin typeface="Times New Roman"/>
                <a:cs typeface="Times New Roman"/>
              </a:rPr>
              <a:t>у </a:t>
            </a:r>
            <a:r>
              <a:rPr sz="1200" spc="260" dirty="0">
                <a:latin typeface="Times New Roman"/>
                <a:cs typeface="Times New Roman"/>
              </a:rPr>
              <a:t> </a:t>
            </a:r>
            <a:r>
              <a:rPr sz="1200" spc="-5" dirty="0">
                <a:latin typeface="Times New Roman"/>
                <a:cs typeface="Times New Roman"/>
              </a:rPr>
              <a:t>некоторых</a:t>
            </a:r>
            <a:endParaRPr sz="1200" dirty="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9818583"/>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7</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12700" marR="7620" algn="just">
              <a:lnSpc>
                <a:spcPct val="110100"/>
              </a:lnSpc>
            </a:pPr>
            <a:r>
              <a:rPr sz="1200" spc="-5" dirty="0">
                <a:latin typeface="Times New Roman"/>
                <a:cs typeface="Times New Roman"/>
              </a:rPr>
              <a:t>больных частота маний может нарастать. </a:t>
            </a:r>
            <a:r>
              <a:rPr sz="1200" dirty="0">
                <a:latin typeface="Times New Roman"/>
                <a:cs typeface="Times New Roman"/>
              </a:rPr>
              <a:t>При </a:t>
            </a:r>
            <a:r>
              <a:rPr sz="1200" spc="-5" dirty="0">
                <a:latin typeface="Times New Roman"/>
                <a:cs typeface="Times New Roman"/>
              </a:rPr>
              <a:t>этом выделен ряд клинических типов  маниакальных состояний, наиболее часто встречающихся </a:t>
            </a:r>
            <a:r>
              <a:rPr sz="1200" dirty="0">
                <a:latin typeface="Times New Roman"/>
                <a:cs typeface="Times New Roman"/>
              </a:rPr>
              <a:t>в </a:t>
            </a:r>
            <a:r>
              <a:rPr sz="1200" spc="-5" dirty="0">
                <a:latin typeface="Times New Roman"/>
                <a:cs typeface="Times New Roman"/>
              </a:rPr>
              <a:t>позднем возрасте. </a:t>
            </a:r>
            <a:r>
              <a:rPr sz="1200" dirty="0">
                <a:latin typeface="Times New Roman"/>
                <a:cs typeface="Times New Roman"/>
              </a:rPr>
              <a:t>К </a:t>
            </a:r>
            <a:r>
              <a:rPr sz="1200" spc="-5" dirty="0">
                <a:latin typeface="Times New Roman"/>
                <a:cs typeface="Times New Roman"/>
              </a:rPr>
              <a:t>их числу  относятся </a:t>
            </a:r>
            <a:r>
              <a:rPr sz="1200" i="1" spc="-5" dirty="0">
                <a:latin typeface="Times New Roman"/>
                <a:cs typeface="Times New Roman"/>
              </a:rPr>
              <a:t>веселая мания</a:t>
            </a:r>
            <a:r>
              <a:rPr sz="1200" spc="-5" dirty="0">
                <a:latin typeface="Times New Roman"/>
                <a:cs typeface="Times New Roman"/>
              </a:rPr>
              <a:t>, при которой наряду </a:t>
            </a:r>
            <a:r>
              <a:rPr sz="1200" dirty="0">
                <a:latin typeface="Times New Roman"/>
                <a:cs typeface="Times New Roman"/>
              </a:rPr>
              <a:t>с </a:t>
            </a:r>
            <a:r>
              <a:rPr sz="1200" spc="-5" dirty="0">
                <a:latin typeface="Times New Roman"/>
                <a:cs typeface="Times New Roman"/>
              </a:rPr>
              <a:t>характерными для маниакального  синдрома проявлениями наблюдаются атипические, связанные </a:t>
            </a:r>
            <a:r>
              <a:rPr sz="1200" dirty="0">
                <a:latin typeface="Times New Roman"/>
                <a:cs typeface="Times New Roman"/>
              </a:rPr>
              <a:t>с </a:t>
            </a:r>
            <a:r>
              <a:rPr sz="1200" spc="-5" dirty="0">
                <a:latin typeface="Times New Roman"/>
                <a:cs typeface="Times New Roman"/>
              </a:rPr>
              <a:t>возрастной  модификацией признаки; отсутствие ускорения темпа речи даже при непрерывном  речевом возбуждении, чрезмерная обстоятельность </a:t>
            </a:r>
            <a:r>
              <a:rPr sz="1200" dirty="0">
                <a:latin typeface="Times New Roman"/>
                <a:cs typeface="Times New Roman"/>
              </a:rPr>
              <a:t>и </a:t>
            </a:r>
            <a:r>
              <a:rPr sz="1200" spc="-5" dirty="0">
                <a:latin typeface="Times New Roman"/>
                <a:cs typeface="Times New Roman"/>
              </a:rPr>
              <a:t>персеверативность речевых  оборотов, сочетание гиперамнезии на прошлое </a:t>
            </a:r>
            <a:r>
              <a:rPr sz="1200" dirty="0">
                <a:latin typeface="Times New Roman"/>
                <a:cs typeface="Times New Roman"/>
              </a:rPr>
              <a:t>с </a:t>
            </a:r>
            <a:r>
              <a:rPr sz="1200" spc="-5" dirty="0">
                <a:latin typeface="Times New Roman"/>
                <a:cs typeface="Times New Roman"/>
              </a:rPr>
              <a:t>мнестической слабостью на текущие  события. Указанные признаки обычно резко усиливаются при возрастании маниакального  возбуждения. Другой клинический тип </a:t>
            </a:r>
            <a:r>
              <a:rPr sz="1200" dirty="0">
                <a:latin typeface="Times New Roman"/>
                <a:cs typeface="Times New Roman"/>
              </a:rPr>
              <a:t>- </a:t>
            </a:r>
            <a:r>
              <a:rPr sz="1200" i="1" spc="-5" dirty="0">
                <a:latin typeface="Times New Roman"/>
                <a:cs typeface="Times New Roman"/>
              </a:rPr>
              <a:t>гневливая мания</a:t>
            </a:r>
            <a:r>
              <a:rPr sz="1200" spc="-5" dirty="0">
                <a:latin typeface="Times New Roman"/>
                <a:cs typeface="Times New Roman"/>
              </a:rPr>
              <a:t>, характеризуется сочетанием  маниакального возбуждения со стойким раздражительно-гневливым фоном настроения.  Особенностями таких маниакальных состояний являются выраженная аффективная  лабильность, легкость присоединения тревожного аффекта, готовность </a:t>
            </a:r>
            <a:r>
              <a:rPr sz="1200" dirty="0">
                <a:latin typeface="Times New Roman"/>
                <a:cs typeface="Times New Roman"/>
              </a:rPr>
              <a:t>к </a:t>
            </a:r>
            <a:r>
              <a:rPr sz="1200" spc="-5" dirty="0">
                <a:latin typeface="Times New Roman"/>
                <a:cs typeface="Times New Roman"/>
              </a:rPr>
              <a:t>возникновению  параноических идей </a:t>
            </a:r>
            <a:r>
              <a:rPr sz="1200" dirty="0">
                <a:latin typeface="Times New Roman"/>
                <a:cs typeface="Times New Roman"/>
              </a:rPr>
              <a:t>с </a:t>
            </a:r>
            <a:r>
              <a:rPr sz="1200" spc="-5" dirty="0">
                <a:latin typeface="Times New Roman"/>
                <a:cs typeface="Times New Roman"/>
              </a:rPr>
              <a:t>типичной для позднего возраста ущербной тематикой, </a:t>
            </a:r>
            <a:r>
              <a:rPr sz="1200" dirty="0">
                <a:latin typeface="Times New Roman"/>
                <a:cs typeface="Times New Roman"/>
              </a:rPr>
              <a:t>а </a:t>
            </a:r>
            <a:r>
              <a:rPr sz="1200" spc="-5" dirty="0">
                <a:latin typeface="Times New Roman"/>
                <a:cs typeface="Times New Roman"/>
              </a:rPr>
              <a:t>также  появление психоорганических симптомов, степень выраженности которых зависит </a:t>
            </a:r>
            <a:r>
              <a:rPr sz="1200" dirty="0">
                <a:latin typeface="Times New Roman"/>
                <a:cs typeface="Times New Roman"/>
              </a:rPr>
              <a:t>от  </a:t>
            </a:r>
            <a:r>
              <a:rPr sz="1200" spc="-5" dirty="0">
                <a:latin typeface="Times New Roman"/>
                <a:cs typeface="Times New Roman"/>
              </a:rPr>
              <a:t>интенсивности маниакального возбуждения. </a:t>
            </a:r>
            <a:r>
              <a:rPr sz="1200" dirty="0">
                <a:latin typeface="Times New Roman"/>
                <a:cs typeface="Times New Roman"/>
              </a:rPr>
              <a:t>В </a:t>
            </a:r>
            <a:r>
              <a:rPr sz="1200" spc="-5" dirty="0">
                <a:latin typeface="Times New Roman"/>
                <a:cs typeface="Times New Roman"/>
              </a:rPr>
              <a:t>позднем возрасте наблюдается также  особый тип мании, напоминающий по клиническим особенностям состояние деменции  старческого возраста </a:t>
            </a:r>
            <a:r>
              <a:rPr sz="1200" dirty="0">
                <a:latin typeface="Times New Roman"/>
                <a:cs typeface="Times New Roman"/>
              </a:rPr>
              <a:t>- </a:t>
            </a:r>
            <a:r>
              <a:rPr sz="1200" i="1" spc="-5" dirty="0">
                <a:latin typeface="Times New Roman"/>
                <a:cs typeface="Times New Roman"/>
              </a:rPr>
              <a:t>сенильноподобная </a:t>
            </a:r>
            <a:r>
              <a:rPr sz="1200" i="1" dirty="0">
                <a:latin typeface="Times New Roman"/>
                <a:cs typeface="Times New Roman"/>
              </a:rPr>
              <a:t>мания</a:t>
            </a:r>
            <a:r>
              <a:rPr sz="1200" dirty="0">
                <a:latin typeface="Times New Roman"/>
                <a:cs typeface="Times New Roman"/>
              </a:rPr>
              <a:t>, </a:t>
            </a:r>
            <a:r>
              <a:rPr sz="1200" spc="-5" dirty="0">
                <a:latin typeface="Times New Roman"/>
                <a:cs typeface="Times New Roman"/>
              </a:rPr>
              <a:t>которая отличается выраженными  возрастными атипиями. При общей веселой возбужденности, говорливости </a:t>
            </a:r>
            <a:r>
              <a:rPr sz="1200" dirty="0">
                <a:latin typeface="Times New Roman"/>
                <a:cs typeface="Times New Roman"/>
              </a:rPr>
              <a:t>и  </a:t>
            </a:r>
            <a:r>
              <a:rPr sz="1200" spc="-5" dirty="0">
                <a:latin typeface="Times New Roman"/>
                <a:cs typeface="Times New Roman"/>
              </a:rPr>
              <a:t>горделивости высказываний отчетливо выступают благодушно-эйфорический </a:t>
            </a:r>
            <a:r>
              <a:rPr sz="1200" dirty="0">
                <a:latin typeface="Times New Roman"/>
                <a:cs typeface="Times New Roman"/>
              </a:rPr>
              <a:t>фон  </a:t>
            </a:r>
            <a:r>
              <a:rPr sz="1200" spc="-5" dirty="0">
                <a:latin typeface="Times New Roman"/>
                <a:cs typeface="Times New Roman"/>
              </a:rPr>
              <a:t>настроения, полная беспечность </a:t>
            </a:r>
            <a:r>
              <a:rPr sz="1200" dirty="0">
                <a:latin typeface="Times New Roman"/>
                <a:cs typeface="Times New Roman"/>
              </a:rPr>
              <a:t>и </a:t>
            </a:r>
            <a:r>
              <a:rPr sz="1200" spc="-5" dirty="0">
                <a:latin typeface="Times New Roman"/>
                <a:cs typeface="Times New Roman"/>
              </a:rPr>
              <a:t>некритичность </a:t>
            </a:r>
            <a:r>
              <a:rPr sz="1200" dirty="0">
                <a:latin typeface="Times New Roman"/>
                <a:cs typeface="Times New Roman"/>
              </a:rPr>
              <a:t>к </a:t>
            </a:r>
            <a:r>
              <a:rPr sz="1200" spc="-5" dirty="0">
                <a:latin typeface="Times New Roman"/>
                <a:cs typeface="Times New Roman"/>
              </a:rPr>
              <a:t>ситуации </a:t>
            </a:r>
            <a:r>
              <a:rPr sz="1200" dirty="0">
                <a:latin typeface="Times New Roman"/>
                <a:cs typeface="Times New Roman"/>
              </a:rPr>
              <a:t>в </a:t>
            </a:r>
            <a:r>
              <a:rPr sz="1200" spc="-5" dirty="0">
                <a:latin typeface="Times New Roman"/>
                <a:cs typeface="Times New Roman"/>
              </a:rPr>
              <a:t>целом. Поведение носит  нелепо-дурашливые черты </a:t>
            </a:r>
            <a:r>
              <a:rPr sz="1200" dirty="0">
                <a:latin typeface="Times New Roman"/>
                <a:cs typeface="Times New Roman"/>
              </a:rPr>
              <a:t>с </a:t>
            </a:r>
            <a:r>
              <a:rPr sz="1200" spc="-5" dirty="0">
                <a:latin typeface="Times New Roman"/>
                <a:cs typeface="Times New Roman"/>
              </a:rPr>
              <a:t>эротичностью </a:t>
            </a:r>
            <a:r>
              <a:rPr sz="1200" dirty="0">
                <a:latin typeface="Times New Roman"/>
                <a:cs typeface="Times New Roman"/>
              </a:rPr>
              <a:t>и </a:t>
            </a:r>
            <a:r>
              <a:rPr sz="1200" spc="-5" dirty="0">
                <a:latin typeface="Times New Roman"/>
                <a:cs typeface="Times New Roman"/>
              </a:rPr>
              <a:t>грубой циничностью высказываний. Эти  особенности придают статусу больного сходство </a:t>
            </a:r>
            <a:r>
              <a:rPr sz="1200" dirty="0">
                <a:latin typeface="Times New Roman"/>
                <a:cs typeface="Times New Roman"/>
              </a:rPr>
              <a:t>с </a:t>
            </a:r>
            <a:r>
              <a:rPr sz="1200" spc="-5" dirty="0">
                <a:latin typeface="Times New Roman"/>
                <a:cs typeface="Times New Roman"/>
              </a:rPr>
              <a:t>таковым при прогрессивном параличе.  Аффективные психозы </a:t>
            </a:r>
            <a:r>
              <a:rPr sz="1200" dirty="0">
                <a:latin typeface="Times New Roman"/>
                <a:cs typeface="Times New Roman"/>
              </a:rPr>
              <a:t>в </a:t>
            </a:r>
            <a:r>
              <a:rPr sz="1200" spc="-5" dirty="0">
                <a:latin typeface="Times New Roman"/>
                <a:cs typeface="Times New Roman"/>
              </a:rPr>
              <a:t>позднем возрасте имеют менее благоприятный прогноз. </a:t>
            </a:r>
            <a:r>
              <a:rPr sz="1200" dirty="0">
                <a:latin typeface="Times New Roman"/>
                <a:cs typeface="Times New Roman"/>
              </a:rPr>
              <a:t>При  </a:t>
            </a:r>
            <a:r>
              <a:rPr sz="1200" spc="-5" dirty="0">
                <a:latin typeface="Times New Roman"/>
                <a:cs typeface="Times New Roman"/>
              </a:rPr>
              <a:t>монополярном развитии психоза наблюдается тенденция </a:t>
            </a:r>
            <a:r>
              <a:rPr sz="1200" dirty="0">
                <a:latin typeface="Times New Roman"/>
                <a:cs typeface="Times New Roman"/>
              </a:rPr>
              <a:t>к </a:t>
            </a:r>
            <a:r>
              <a:rPr sz="1200" spc="-5" dirty="0">
                <a:latin typeface="Times New Roman"/>
                <a:cs typeface="Times New Roman"/>
              </a:rPr>
              <a:t>учащению депрессивных фаз </a:t>
            </a:r>
            <a:r>
              <a:rPr sz="1200" dirty="0">
                <a:latin typeface="Times New Roman"/>
                <a:cs typeface="Times New Roman"/>
              </a:rPr>
              <a:t>и  </a:t>
            </a:r>
            <a:r>
              <a:rPr sz="1200" spc="-5" dirty="0">
                <a:latin typeface="Times New Roman"/>
                <a:cs typeface="Times New Roman"/>
              </a:rPr>
              <a:t>сокращению продолжительности циклов вследствие укорочения длительности ремиссий.  Наряду </a:t>
            </a:r>
            <a:r>
              <a:rPr sz="1200" dirty="0">
                <a:latin typeface="Times New Roman"/>
                <a:cs typeface="Times New Roman"/>
              </a:rPr>
              <a:t>с </a:t>
            </a:r>
            <a:r>
              <a:rPr sz="1200" spc="-5" dirty="0">
                <a:latin typeface="Times New Roman"/>
                <a:cs typeface="Times New Roman"/>
              </a:rPr>
              <a:t>этим происходит ухудшение качества ремиссий. Основная </a:t>
            </a:r>
            <a:r>
              <a:rPr sz="1200" dirty="0">
                <a:latin typeface="Times New Roman"/>
                <a:cs typeface="Times New Roman"/>
              </a:rPr>
              <a:t>роль в </a:t>
            </a:r>
            <a:r>
              <a:rPr sz="1200" spc="-5" dirty="0">
                <a:latin typeface="Times New Roman"/>
                <a:cs typeface="Times New Roman"/>
              </a:rPr>
              <a:t>этом  принадлежит резидуальной депрессивной симптоматике, </a:t>
            </a:r>
            <a:r>
              <a:rPr sz="1200" dirty="0">
                <a:latin typeface="Times New Roman"/>
                <a:cs typeface="Times New Roman"/>
              </a:rPr>
              <a:t>а </a:t>
            </a:r>
            <a:r>
              <a:rPr sz="1200" spc="-5" dirty="0">
                <a:latin typeface="Times New Roman"/>
                <a:cs typeface="Times New Roman"/>
              </a:rPr>
              <a:t>также стойким  соматовегетативным расстройствам. Анализ рекуррентно протекающего депрессивного  психоза показал, что </a:t>
            </a:r>
            <a:r>
              <a:rPr sz="1200" dirty="0">
                <a:latin typeface="Times New Roman"/>
                <a:cs typeface="Times New Roman"/>
              </a:rPr>
              <a:t>с </a:t>
            </a:r>
            <a:r>
              <a:rPr sz="1200" spc="-5" dirty="0">
                <a:latin typeface="Times New Roman"/>
                <a:cs typeface="Times New Roman"/>
              </a:rPr>
              <a:t>возрастом частота таких неполных ремиссий возрастает.  Ухудшение прогноза </a:t>
            </a:r>
            <a:r>
              <a:rPr sz="1200" dirty="0">
                <a:latin typeface="Times New Roman"/>
                <a:cs typeface="Times New Roman"/>
              </a:rPr>
              <a:t>в </a:t>
            </a:r>
            <a:r>
              <a:rPr sz="1200" spc="-5" dirty="0">
                <a:latin typeface="Times New Roman"/>
                <a:cs typeface="Times New Roman"/>
              </a:rPr>
              <a:t>позднем возрасте наблюдается при биполярном аффективном  психозе. Это связано, прежде всего, </a:t>
            </a:r>
            <a:r>
              <a:rPr sz="1200" dirty="0">
                <a:latin typeface="Times New Roman"/>
                <a:cs typeface="Times New Roman"/>
              </a:rPr>
              <a:t>с </a:t>
            </a:r>
            <a:r>
              <a:rPr sz="1200" spc="-5" dirty="0">
                <a:latin typeface="Times New Roman"/>
                <a:cs typeface="Times New Roman"/>
              </a:rPr>
              <a:t>тенденцией </a:t>
            </a:r>
            <a:r>
              <a:rPr sz="1200" dirty="0">
                <a:latin typeface="Times New Roman"/>
                <a:cs typeface="Times New Roman"/>
              </a:rPr>
              <a:t>к </a:t>
            </a:r>
            <a:r>
              <a:rPr sz="1200" spc="-5" dirty="0">
                <a:latin typeface="Times New Roman"/>
                <a:cs typeface="Times New Roman"/>
              </a:rPr>
              <a:t>безремиссионному чередованию  депрессивных </a:t>
            </a:r>
            <a:r>
              <a:rPr sz="1200" dirty="0">
                <a:latin typeface="Times New Roman"/>
                <a:cs typeface="Times New Roman"/>
              </a:rPr>
              <a:t>и </a:t>
            </a:r>
            <a:r>
              <a:rPr sz="1200" spc="-5" dirty="0">
                <a:latin typeface="Times New Roman"/>
                <a:cs typeface="Times New Roman"/>
              </a:rPr>
              <a:t>маниакальных приступов, т. е. континуальному течению заболевания.  При этом происходит утяжеление как депрессивных, так </a:t>
            </a:r>
            <a:r>
              <a:rPr sz="1200" dirty="0">
                <a:latin typeface="Times New Roman"/>
                <a:cs typeface="Times New Roman"/>
              </a:rPr>
              <a:t>и </a:t>
            </a:r>
            <a:r>
              <a:rPr sz="1200" spc="-5" dirty="0">
                <a:latin typeface="Times New Roman"/>
                <a:cs typeface="Times New Roman"/>
              </a:rPr>
              <a:t>маниакальных проявлений.  Кроме того, наблюдается изменение ритма чередования аффективных фаз. Учащение фаз  при уменьшении их продолжительности </a:t>
            </a:r>
            <a:r>
              <a:rPr sz="1200" dirty="0">
                <a:latin typeface="Times New Roman"/>
                <a:cs typeface="Times New Roman"/>
              </a:rPr>
              <a:t>и </a:t>
            </a:r>
            <a:r>
              <a:rPr sz="1200" spc="-5" dirty="0">
                <a:latin typeface="Times New Roman"/>
                <a:cs typeface="Times New Roman"/>
              </a:rPr>
              <a:t>сокращении межприступных интервалов  приводит </a:t>
            </a:r>
            <a:r>
              <a:rPr sz="1200" dirty="0">
                <a:latin typeface="Times New Roman"/>
                <a:cs typeface="Times New Roman"/>
              </a:rPr>
              <a:t>к </a:t>
            </a:r>
            <a:r>
              <a:rPr sz="1200" spc="-5" dirty="0">
                <a:latin typeface="Times New Roman"/>
                <a:cs typeface="Times New Roman"/>
              </a:rPr>
              <a:t>формированию так называемого быстрого цикла </a:t>
            </a:r>
            <a:r>
              <a:rPr sz="1200" dirty="0">
                <a:latin typeface="Times New Roman"/>
                <a:cs typeface="Times New Roman"/>
              </a:rPr>
              <a:t>с </a:t>
            </a:r>
            <a:r>
              <a:rPr sz="1200" spc="-5" dirty="0">
                <a:latin typeface="Times New Roman"/>
                <a:cs typeface="Times New Roman"/>
              </a:rPr>
              <a:t>частой сменой  противоположных аффективных</a:t>
            </a:r>
            <a:r>
              <a:rPr sz="1200" spc="10" dirty="0">
                <a:latin typeface="Times New Roman"/>
                <a:cs typeface="Times New Roman"/>
              </a:rPr>
              <a:t> </a:t>
            </a:r>
            <a:r>
              <a:rPr sz="1200" spc="-5" dirty="0">
                <a:latin typeface="Times New Roman"/>
                <a:cs typeface="Times New Roman"/>
              </a:rPr>
              <a:t>расстройств.</a:t>
            </a:r>
            <a:endParaRPr sz="1200">
              <a:latin typeface="Times New Roman"/>
              <a:cs typeface="Times New Roman"/>
            </a:endParaRPr>
          </a:p>
          <a:p>
            <a:pPr marL="12700" marR="7620" indent="359410" algn="just">
              <a:lnSpc>
                <a:spcPct val="110100"/>
              </a:lnSpc>
              <a:spcBef>
                <a:spcPts val="5"/>
              </a:spcBef>
            </a:pPr>
            <a:r>
              <a:rPr sz="1200" spc="-50" dirty="0">
                <a:latin typeface="Times New Roman"/>
                <a:cs typeface="Times New Roman"/>
              </a:rPr>
              <a:t>Возникновение </a:t>
            </a:r>
            <a:r>
              <a:rPr sz="1200" spc="-55" dirty="0">
                <a:latin typeface="Times New Roman"/>
                <a:cs typeface="Times New Roman"/>
              </a:rPr>
              <a:t>маниакально-депрессивного </a:t>
            </a:r>
            <a:r>
              <a:rPr sz="1200" spc="-50" dirty="0">
                <a:latin typeface="Times New Roman"/>
                <a:cs typeface="Times New Roman"/>
              </a:rPr>
              <a:t>психоза </a:t>
            </a:r>
            <a:r>
              <a:rPr sz="1200" dirty="0">
                <a:latin typeface="Times New Roman"/>
                <a:cs typeface="Times New Roman"/>
              </a:rPr>
              <a:t>в </a:t>
            </a:r>
            <a:r>
              <a:rPr sz="1200" spc="-50" dirty="0">
                <a:latin typeface="Times New Roman"/>
                <a:cs typeface="Times New Roman"/>
              </a:rPr>
              <a:t>позднем возрасте свидетельствует </a:t>
            </a:r>
            <a:r>
              <a:rPr sz="1200" spc="-30" dirty="0">
                <a:latin typeface="Times New Roman"/>
                <a:cs typeface="Times New Roman"/>
              </a:rPr>
              <a:t>об  </a:t>
            </a:r>
            <a:r>
              <a:rPr sz="1200" spc="-50" dirty="0">
                <a:latin typeface="Times New Roman"/>
                <a:cs typeface="Times New Roman"/>
              </a:rPr>
              <a:t>ухудшении прогноза </a:t>
            </a:r>
            <a:r>
              <a:rPr sz="1200" dirty="0">
                <a:latin typeface="Times New Roman"/>
                <a:cs typeface="Times New Roman"/>
              </a:rPr>
              <a:t>в </a:t>
            </a:r>
            <a:r>
              <a:rPr sz="1200" spc="-45" dirty="0">
                <a:latin typeface="Times New Roman"/>
                <a:cs typeface="Times New Roman"/>
              </a:rPr>
              <a:t>связи </a:t>
            </a:r>
            <a:r>
              <a:rPr sz="1200" dirty="0">
                <a:latin typeface="Times New Roman"/>
                <a:cs typeface="Times New Roman"/>
              </a:rPr>
              <a:t>с </a:t>
            </a:r>
            <a:r>
              <a:rPr sz="1200" spc="-50" dirty="0">
                <a:latin typeface="Times New Roman"/>
                <a:cs typeface="Times New Roman"/>
              </a:rPr>
              <a:t>затяжным течением, резистентностью </a:t>
            </a:r>
            <a:r>
              <a:rPr sz="1200" dirty="0">
                <a:latin typeface="Times New Roman"/>
                <a:cs typeface="Times New Roman"/>
              </a:rPr>
              <a:t>к </a:t>
            </a:r>
            <a:r>
              <a:rPr sz="1200" spc="-50" dirty="0">
                <a:latin typeface="Times New Roman"/>
                <a:cs typeface="Times New Roman"/>
              </a:rPr>
              <a:t>терапии </a:t>
            </a:r>
            <a:r>
              <a:rPr sz="1200" dirty="0">
                <a:latin typeface="Times New Roman"/>
                <a:cs typeface="Times New Roman"/>
              </a:rPr>
              <a:t>и </a:t>
            </a:r>
            <a:r>
              <a:rPr sz="1200" spc="-50" dirty="0">
                <a:latin typeface="Times New Roman"/>
                <a:cs typeface="Times New Roman"/>
              </a:rPr>
              <a:t>неполным  выходом </a:t>
            </a:r>
            <a:r>
              <a:rPr sz="1200" spc="-30" dirty="0">
                <a:latin typeface="Times New Roman"/>
                <a:cs typeface="Times New Roman"/>
              </a:rPr>
              <a:t>из </a:t>
            </a:r>
            <a:r>
              <a:rPr sz="1200" spc="-50" dirty="0">
                <a:latin typeface="Times New Roman"/>
                <a:cs typeface="Times New Roman"/>
              </a:rPr>
              <a:t>болезненного</a:t>
            </a:r>
            <a:r>
              <a:rPr sz="1200" spc="-204" dirty="0">
                <a:latin typeface="Times New Roman"/>
                <a:cs typeface="Times New Roman"/>
              </a:rPr>
              <a:t> </a:t>
            </a:r>
            <a:r>
              <a:rPr sz="1200" spc="-50" dirty="0">
                <a:latin typeface="Times New Roman"/>
                <a:cs typeface="Times New Roman"/>
              </a:rPr>
              <a:t>состояния.</a:t>
            </a:r>
            <a:endParaRPr sz="1200">
              <a:latin typeface="Times New Roman"/>
              <a:cs typeface="Times New Roman"/>
            </a:endParaRPr>
          </a:p>
          <a:p>
            <a:pPr marL="12700" indent="283845" algn="just">
              <a:lnSpc>
                <a:spcPct val="100000"/>
              </a:lnSpc>
              <a:spcBef>
                <a:spcPts val="140"/>
              </a:spcBef>
            </a:pPr>
            <a:r>
              <a:rPr sz="1200" dirty="0">
                <a:latin typeface="Times New Roman"/>
                <a:cs typeface="Times New Roman"/>
              </a:rPr>
              <a:t>Из </a:t>
            </a:r>
            <a:r>
              <a:rPr sz="1200" spc="-5" dirty="0">
                <a:latin typeface="Times New Roman"/>
                <a:cs typeface="Times New Roman"/>
              </a:rPr>
              <a:t>всего сказанного нетрудно заметить, что: а) </a:t>
            </a:r>
            <a:r>
              <a:rPr sz="1200" dirty="0">
                <a:latin typeface="Times New Roman"/>
                <a:cs typeface="Times New Roman"/>
              </a:rPr>
              <a:t>в </a:t>
            </a:r>
            <a:r>
              <a:rPr sz="1200" spc="-5" dirty="0">
                <a:latin typeface="Times New Roman"/>
                <a:cs typeface="Times New Roman"/>
              </a:rPr>
              <a:t>пожилом </a:t>
            </a:r>
            <a:r>
              <a:rPr sz="1200" dirty="0">
                <a:latin typeface="Times New Roman"/>
                <a:cs typeface="Times New Roman"/>
              </a:rPr>
              <a:t>и </a:t>
            </a:r>
            <a:r>
              <a:rPr sz="1200" spc="-5" dirty="0">
                <a:latin typeface="Times New Roman"/>
                <a:cs typeface="Times New Roman"/>
              </a:rPr>
              <a:t>старческом</a:t>
            </a:r>
            <a:r>
              <a:rPr sz="1200" spc="-20" dirty="0">
                <a:latin typeface="Times New Roman"/>
                <a:cs typeface="Times New Roman"/>
              </a:rPr>
              <a:t> </a:t>
            </a:r>
            <a:r>
              <a:rPr sz="1200" spc="-5" dirty="0">
                <a:latin typeface="Times New Roman"/>
                <a:cs typeface="Times New Roman"/>
              </a:rPr>
              <a:t>возрасте</a:t>
            </a:r>
            <a:endParaRPr sz="1200">
              <a:latin typeface="Times New Roman"/>
              <a:cs typeface="Times New Roman"/>
            </a:endParaRPr>
          </a:p>
          <a:p>
            <a:pPr marL="12700" marR="11430" algn="just">
              <a:lnSpc>
                <a:spcPct val="110000"/>
              </a:lnSpc>
              <a:spcBef>
                <a:spcPts val="5"/>
              </a:spcBef>
            </a:pPr>
            <a:r>
              <a:rPr sz="1200" spc="-5" dirty="0">
                <a:latin typeface="Times New Roman"/>
                <a:cs typeface="Times New Roman"/>
              </a:rPr>
              <a:t>сглаживаются нозологические различия, установленные на контингенте больных  молодого </a:t>
            </a:r>
            <a:r>
              <a:rPr sz="1200" dirty="0">
                <a:latin typeface="Times New Roman"/>
                <a:cs typeface="Times New Roman"/>
              </a:rPr>
              <a:t>и </a:t>
            </a:r>
            <a:r>
              <a:rPr sz="1200" spc="-5" dirty="0">
                <a:latin typeface="Times New Roman"/>
                <a:cs typeface="Times New Roman"/>
              </a:rPr>
              <a:t>среднего возраста, б) </a:t>
            </a:r>
            <a:r>
              <a:rPr sz="1200" dirty="0">
                <a:latin typeface="Times New Roman"/>
                <a:cs typeface="Times New Roman"/>
              </a:rPr>
              <a:t>в </a:t>
            </a:r>
            <a:r>
              <a:rPr sz="1200" spc="-5" dirty="0">
                <a:latin typeface="Times New Roman"/>
                <a:cs typeface="Times New Roman"/>
              </a:rPr>
              <a:t>клинической картине маниакальных психозов </a:t>
            </a:r>
            <a:r>
              <a:rPr sz="1200" dirty="0">
                <a:latin typeface="Times New Roman"/>
                <a:cs typeface="Times New Roman"/>
              </a:rPr>
              <a:t>в  </a:t>
            </a:r>
            <a:r>
              <a:rPr sz="1200" spc="-5" dirty="0">
                <a:latin typeface="Times New Roman"/>
                <a:cs typeface="Times New Roman"/>
              </a:rPr>
              <a:t>предстарческом </a:t>
            </a:r>
            <a:r>
              <a:rPr sz="1200" dirty="0">
                <a:latin typeface="Times New Roman"/>
                <a:cs typeface="Times New Roman"/>
              </a:rPr>
              <a:t>и </a:t>
            </a:r>
            <a:r>
              <a:rPr sz="1200" spc="-5" dirty="0">
                <a:latin typeface="Times New Roman"/>
                <a:cs typeface="Times New Roman"/>
              </a:rPr>
              <a:t>старческом возрасте большой удельный вес занимают органические  черты, сближающие ее </a:t>
            </a:r>
            <a:r>
              <a:rPr sz="1200" dirty="0">
                <a:latin typeface="Times New Roman"/>
                <a:cs typeface="Times New Roman"/>
              </a:rPr>
              <a:t>с </a:t>
            </a:r>
            <a:r>
              <a:rPr sz="1200" spc="-5" dirty="0">
                <a:latin typeface="Times New Roman"/>
                <a:cs typeface="Times New Roman"/>
              </a:rPr>
              <a:t>картиной деменции (маниакальная</a:t>
            </a:r>
            <a:r>
              <a:rPr sz="1200" spc="65" dirty="0">
                <a:latin typeface="Times New Roman"/>
                <a:cs typeface="Times New Roman"/>
              </a:rPr>
              <a:t> </a:t>
            </a:r>
            <a:r>
              <a:rPr sz="1200" spc="-5" dirty="0">
                <a:latin typeface="Times New Roman"/>
                <a:cs typeface="Times New Roman"/>
              </a:rPr>
              <a:t>псевдодеменция).</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9375900"/>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8</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12700" marR="8255" indent="814069" algn="just">
              <a:lnSpc>
                <a:spcPct val="110100"/>
              </a:lnSpc>
            </a:pPr>
            <a:r>
              <a:rPr sz="1200" spc="-5" dirty="0">
                <a:latin typeface="Times New Roman"/>
                <a:cs typeface="Times New Roman"/>
              </a:rPr>
              <a:t>Изучение </a:t>
            </a:r>
            <a:r>
              <a:rPr sz="1200" b="1" spc="-5" dirty="0">
                <a:latin typeface="Times New Roman"/>
                <a:cs typeface="Times New Roman"/>
              </a:rPr>
              <a:t>депрессивных расстройств позднего возраста </a:t>
            </a:r>
            <a:r>
              <a:rPr sz="1200" spc="-5" dirty="0">
                <a:latin typeface="Times New Roman"/>
                <a:cs typeface="Times New Roman"/>
              </a:rPr>
              <a:t>при монополярно </a:t>
            </a:r>
            <a:r>
              <a:rPr sz="1200" dirty="0">
                <a:latin typeface="Times New Roman"/>
                <a:cs typeface="Times New Roman"/>
              </a:rPr>
              <a:t>и  </a:t>
            </a:r>
            <a:r>
              <a:rPr sz="1200" spc="-5" dirty="0">
                <a:latin typeface="Times New Roman"/>
                <a:cs typeface="Times New Roman"/>
              </a:rPr>
              <a:t>биполярно протекающих аффективных нарушениях </a:t>
            </a:r>
            <a:r>
              <a:rPr sz="1200" dirty="0">
                <a:latin typeface="Times New Roman"/>
                <a:cs typeface="Times New Roman"/>
              </a:rPr>
              <a:t>(в </a:t>
            </a:r>
            <a:r>
              <a:rPr sz="1200" spc="-5" dirty="0">
                <a:latin typeface="Times New Roman"/>
                <a:cs typeface="Times New Roman"/>
              </a:rPr>
              <a:t>частности, при маниакально-  депрессивном психозе) показывает, что не только мания, но </a:t>
            </a:r>
            <a:r>
              <a:rPr sz="1200" dirty="0">
                <a:latin typeface="Times New Roman"/>
                <a:cs typeface="Times New Roman"/>
              </a:rPr>
              <a:t>и </a:t>
            </a:r>
            <a:r>
              <a:rPr sz="1200" spc="-5" dirty="0">
                <a:latin typeface="Times New Roman"/>
                <a:cs typeface="Times New Roman"/>
              </a:rPr>
              <a:t>депрессия </a:t>
            </a:r>
            <a:r>
              <a:rPr sz="1200" dirty="0">
                <a:latin typeface="Times New Roman"/>
                <a:cs typeface="Times New Roman"/>
              </a:rPr>
              <a:t>в </a:t>
            </a:r>
            <a:r>
              <a:rPr sz="1200" spc="-5" dirty="0">
                <a:latin typeface="Times New Roman"/>
                <a:cs typeface="Times New Roman"/>
              </a:rPr>
              <a:t>позднем  возрасте протекает атипично, сопровождаясь явлениями ажитации, тревоги, страха,  отчаяния, тревожной вербигерации, ворчливо-дисфорическим</a:t>
            </a:r>
            <a:r>
              <a:rPr sz="1200" spc="50" dirty="0">
                <a:latin typeface="Times New Roman"/>
                <a:cs typeface="Times New Roman"/>
              </a:rPr>
              <a:t> </a:t>
            </a:r>
            <a:r>
              <a:rPr sz="1200" spc="-5" dirty="0">
                <a:latin typeface="Times New Roman"/>
                <a:cs typeface="Times New Roman"/>
              </a:rPr>
              <a:t>аффектом.</a:t>
            </a:r>
            <a:endParaRPr sz="1200">
              <a:latin typeface="Times New Roman"/>
              <a:cs typeface="Times New Roman"/>
            </a:endParaRPr>
          </a:p>
          <a:p>
            <a:pPr marL="12700" marR="5715" indent="449580" algn="just">
              <a:lnSpc>
                <a:spcPct val="110000"/>
              </a:lnSpc>
              <a:spcBef>
                <a:spcPts val="5"/>
              </a:spcBef>
            </a:pPr>
            <a:r>
              <a:rPr sz="1200" spc="-5" dirty="0">
                <a:latin typeface="Times New Roman"/>
                <a:cs typeface="Times New Roman"/>
              </a:rPr>
              <a:t>Указанные особенности депрессии свидетельствуют </a:t>
            </a:r>
            <a:r>
              <a:rPr sz="1200" dirty="0">
                <a:latin typeface="Times New Roman"/>
                <a:cs typeface="Times New Roman"/>
              </a:rPr>
              <a:t>о </a:t>
            </a:r>
            <a:r>
              <a:rPr sz="1200" spc="-5" dirty="0">
                <a:latin typeface="Times New Roman"/>
                <a:cs typeface="Times New Roman"/>
              </a:rPr>
              <a:t>том, что </a:t>
            </a:r>
            <a:r>
              <a:rPr sz="1200" dirty="0">
                <a:latin typeface="Times New Roman"/>
                <a:cs typeface="Times New Roman"/>
              </a:rPr>
              <a:t>в </a:t>
            </a:r>
            <a:r>
              <a:rPr sz="1200" b="1" spc="-5" dirty="0">
                <a:latin typeface="Times New Roman"/>
                <a:cs typeface="Times New Roman"/>
              </a:rPr>
              <a:t>позднем возрасте  преобладают смешанные депрессивные состояни</a:t>
            </a:r>
            <a:r>
              <a:rPr sz="1200" spc="-5" dirty="0">
                <a:latin typeface="Times New Roman"/>
                <a:cs typeface="Times New Roman"/>
              </a:rPr>
              <a:t>я. </a:t>
            </a:r>
            <a:r>
              <a:rPr sz="1200" dirty="0">
                <a:latin typeface="Times New Roman"/>
                <a:cs typeface="Times New Roman"/>
              </a:rPr>
              <a:t>В </a:t>
            </a:r>
            <a:r>
              <a:rPr sz="1200" spc="-5" dirty="0">
                <a:latin typeface="Times New Roman"/>
                <a:cs typeface="Times New Roman"/>
              </a:rPr>
              <a:t>предстарческом </a:t>
            </a:r>
            <a:r>
              <a:rPr sz="1200" dirty="0">
                <a:latin typeface="Times New Roman"/>
                <a:cs typeface="Times New Roman"/>
              </a:rPr>
              <a:t>и </a:t>
            </a:r>
            <a:r>
              <a:rPr sz="1200" spc="-5" dirty="0">
                <a:latin typeface="Times New Roman"/>
                <a:cs typeface="Times New Roman"/>
              </a:rPr>
              <a:t>старческом  возрасте </a:t>
            </a:r>
            <a:r>
              <a:rPr sz="1200" dirty="0">
                <a:latin typeface="Times New Roman"/>
                <a:cs typeface="Times New Roman"/>
              </a:rPr>
              <a:t>к </a:t>
            </a:r>
            <a:r>
              <a:rPr sz="1200" spc="-5" dirty="0">
                <a:latin typeface="Times New Roman"/>
                <a:cs typeface="Times New Roman"/>
              </a:rPr>
              <a:t>этим явлениям присоединяются бредовые расстройства депрессивного  содержания (чаще бред Котара, т.е. депрессивной или меланхолической парафрении) или  </a:t>
            </a:r>
            <a:r>
              <a:rPr sz="1200" dirty="0">
                <a:latin typeface="Times New Roman"/>
                <a:cs typeface="Times New Roman"/>
              </a:rPr>
              <a:t>же </a:t>
            </a:r>
            <a:r>
              <a:rPr sz="1200" spc="-5" dirty="0">
                <a:latin typeface="Times New Roman"/>
                <a:cs typeface="Times New Roman"/>
              </a:rPr>
              <a:t>бредовых идей “малого размаха”, характеризующихся обыденностью </a:t>
            </a:r>
            <a:r>
              <a:rPr sz="1200" dirty="0">
                <a:latin typeface="Times New Roman"/>
                <a:cs typeface="Times New Roman"/>
              </a:rPr>
              <a:t>и </a:t>
            </a:r>
            <a:r>
              <a:rPr sz="1200" spc="-5" dirty="0">
                <a:latin typeface="Times New Roman"/>
                <a:cs typeface="Times New Roman"/>
              </a:rPr>
              <a:t>конкретностью  содержания, основу которых составляют бредовые идеи ущерба. Эти бредовые явления  характеризуются отчетливой тенденцией </a:t>
            </a:r>
            <a:r>
              <a:rPr sz="1200" dirty="0">
                <a:latin typeface="Times New Roman"/>
                <a:cs typeface="Times New Roman"/>
              </a:rPr>
              <a:t>к </a:t>
            </a:r>
            <a:r>
              <a:rPr sz="1200" spc="-5" dirty="0">
                <a:latin typeface="Times New Roman"/>
                <a:cs typeface="Times New Roman"/>
              </a:rPr>
              <a:t>застыванию </a:t>
            </a:r>
            <a:r>
              <a:rPr sz="1200" dirty="0">
                <a:latin typeface="Times New Roman"/>
                <a:cs typeface="Times New Roman"/>
              </a:rPr>
              <a:t>и </a:t>
            </a:r>
            <a:r>
              <a:rPr sz="1200" spc="-5" dirty="0">
                <a:latin typeface="Times New Roman"/>
                <a:cs typeface="Times New Roman"/>
              </a:rPr>
              <a:t>последующему постепенному  распаду. </a:t>
            </a:r>
            <a:r>
              <a:rPr sz="1200" dirty="0">
                <a:latin typeface="Times New Roman"/>
                <a:cs typeface="Times New Roman"/>
              </a:rPr>
              <a:t>В </a:t>
            </a:r>
            <a:r>
              <a:rPr sz="1200" spc="-5" dirty="0">
                <a:latin typeface="Times New Roman"/>
                <a:cs typeface="Times New Roman"/>
              </a:rPr>
              <a:t>этот период на первый план </a:t>
            </a:r>
            <a:r>
              <a:rPr sz="1200" dirty="0">
                <a:latin typeface="Times New Roman"/>
                <a:cs typeface="Times New Roman"/>
              </a:rPr>
              <a:t>в </a:t>
            </a:r>
            <a:r>
              <a:rPr sz="1200" spc="-5" dirty="0">
                <a:latin typeface="Times New Roman"/>
                <a:cs typeface="Times New Roman"/>
              </a:rPr>
              <a:t>клинической картине выступают более простые  формы депрессивных расстройств </a:t>
            </a:r>
            <a:r>
              <a:rPr sz="1200" dirty="0">
                <a:latin typeface="Times New Roman"/>
                <a:cs typeface="Times New Roman"/>
              </a:rPr>
              <a:t>– </a:t>
            </a:r>
            <a:r>
              <a:rPr sz="1200" spc="-5" dirty="0">
                <a:latin typeface="Times New Roman"/>
                <a:cs typeface="Times New Roman"/>
              </a:rPr>
              <a:t>вялость, апатия, адинамия, т.е. симптомы  “отвращения </a:t>
            </a:r>
            <a:r>
              <a:rPr sz="1200" dirty="0">
                <a:latin typeface="Times New Roman"/>
                <a:cs typeface="Times New Roman"/>
              </a:rPr>
              <a:t>к</a:t>
            </a:r>
            <a:r>
              <a:rPr sz="1200" spc="10" dirty="0">
                <a:latin typeface="Times New Roman"/>
                <a:cs typeface="Times New Roman"/>
              </a:rPr>
              <a:t> </a:t>
            </a:r>
            <a:r>
              <a:rPr sz="1200" spc="-5" dirty="0">
                <a:latin typeface="Times New Roman"/>
                <a:cs typeface="Times New Roman"/>
              </a:rPr>
              <a:t>жизни”.</a:t>
            </a:r>
            <a:endParaRPr sz="1200">
              <a:latin typeface="Times New Roman"/>
              <a:cs typeface="Times New Roman"/>
            </a:endParaRPr>
          </a:p>
          <a:p>
            <a:pPr marL="12700" marR="7620" indent="449580" algn="just">
              <a:lnSpc>
                <a:spcPct val="110000"/>
              </a:lnSpc>
              <a:spcBef>
                <a:spcPts val="10"/>
              </a:spcBef>
            </a:pPr>
            <a:r>
              <a:rPr sz="1200" spc="-5" dirty="0">
                <a:latin typeface="Times New Roman"/>
                <a:cs typeface="Times New Roman"/>
              </a:rPr>
              <a:t>Указанные особенности, существующие как </a:t>
            </a:r>
            <a:r>
              <a:rPr sz="1200" dirty="0">
                <a:latin typeface="Times New Roman"/>
                <a:cs typeface="Times New Roman"/>
              </a:rPr>
              <a:t>в </a:t>
            </a:r>
            <a:r>
              <a:rPr sz="1200" spc="-5" dirty="0">
                <a:latin typeface="Times New Roman"/>
                <a:cs typeface="Times New Roman"/>
              </a:rPr>
              <a:t>картине депрессивных состояний,  так </a:t>
            </a:r>
            <a:r>
              <a:rPr sz="1200" dirty="0">
                <a:latin typeface="Times New Roman"/>
                <a:cs typeface="Times New Roman"/>
              </a:rPr>
              <a:t>и в </a:t>
            </a:r>
            <a:r>
              <a:rPr sz="1200" spc="-5" dirty="0">
                <a:latin typeface="Times New Roman"/>
                <a:cs typeface="Times New Roman"/>
              </a:rPr>
              <a:t>закономерностях их динамики, </a:t>
            </a:r>
            <a:r>
              <a:rPr sz="1200" dirty="0">
                <a:latin typeface="Times New Roman"/>
                <a:cs typeface="Times New Roman"/>
              </a:rPr>
              <a:t>в </a:t>
            </a:r>
            <a:r>
              <a:rPr sz="1200" spc="-5" dirty="0">
                <a:latin typeface="Times New Roman"/>
                <a:cs typeface="Times New Roman"/>
              </a:rPr>
              <a:t>известной мере могут быть связаны </a:t>
            </a:r>
            <a:r>
              <a:rPr sz="1200" dirty="0">
                <a:latin typeface="Times New Roman"/>
                <a:cs typeface="Times New Roman"/>
              </a:rPr>
              <a:t>с </a:t>
            </a:r>
            <a:r>
              <a:rPr sz="1200" spc="-5" dirty="0">
                <a:latin typeface="Times New Roman"/>
                <a:cs typeface="Times New Roman"/>
              </a:rPr>
              <a:t>влиянием  на проявления болезни самого позднего возраста старческих инволюционных изменений  головного мозга, </a:t>
            </a:r>
            <a:r>
              <a:rPr sz="1200" dirty="0">
                <a:latin typeface="Times New Roman"/>
                <a:cs typeface="Times New Roman"/>
              </a:rPr>
              <a:t>а </a:t>
            </a:r>
            <a:r>
              <a:rPr sz="1200" spc="-5" dirty="0">
                <a:latin typeface="Times New Roman"/>
                <a:cs typeface="Times New Roman"/>
              </a:rPr>
              <a:t>также </a:t>
            </a:r>
            <a:r>
              <a:rPr sz="1200" dirty="0">
                <a:latin typeface="Times New Roman"/>
                <a:cs typeface="Times New Roman"/>
              </a:rPr>
              <a:t>с </a:t>
            </a:r>
            <a:r>
              <a:rPr sz="1200" spc="-5" dirty="0">
                <a:latin typeface="Times New Roman"/>
                <a:cs typeface="Times New Roman"/>
              </a:rPr>
              <a:t>тем личностным сдвигом, который связан </a:t>
            </a:r>
            <a:r>
              <a:rPr sz="1200" dirty="0">
                <a:latin typeface="Times New Roman"/>
                <a:cs typeface="Times New Roman"/>
              </a:rPr>
              <a:t>с </a:t>
            </a:r>
            <a:r>
              <a:rPr sz="1200" spc="-5" dirty="0">
                <a:latin typeface="Times New Roman"/>
                <a:cs typeface="Times New Roman"/>
              </a:rPr>
              <a:t>этим. </a:t>
            </a:r>
            <a:r>
              <a:rPr sz="1200" dirty="0">
                <a:latin typeface="Times New Roman"/>
                <a:cs typeface="Times New Roman"/>
              </a:rPr>
              <a:t>При  </a:t>
            </a:r>
            <a:r>
              <a:rPr sz="1200" spc="-5" dirty="0">
                <a:latin typeface="Times New Roman"/>
                <a:cs typeface="Times New Roman"/>
              </a:rPr>
              <a:t>исследовании психопатологических особенностей циркулярных депрессий позднего  возраста бросается </a:t>
            </a:r>
            <a:r>
              <a:rPr sz="1200" dirty="0">
                <a:latin typeface="Times New Roman"/>
                <a:cs typeface="Times New Roman"/>
              </a:rPr>
              <a:t>в </a:t>
            </a:r>
            <a:r>
              <a:rPr sz="1200" spc="-5" dirty="0">
                <a:latin typeface="Times New Roman"/>
                <a:cs typeface="Times New Roman"/>
              </a:rPr>
              <a:t>глаза синдромальная сложность </a:t>
            </a:r>
            <a:r>
              <a:rPr sz="1200" dirty="0">
                <a:latin typeface="Times New Roman"/>
                <a:cs typeface="Times New Roman"/>
              </a:rPr>
              <a:t>и </a:t>
            </a:r>
            <a:r>
              <a:rPr sz="1200" spc="-5" dirty="0">
                <a:latin typeface="Times New Roman"/>
                <a:cs typeface="Times New Roman"/>
              </a:rPr>
              <a:t>значительная глубина психических  нарушений, частое появление депрессий </a:t>
            </a:r>
            <a:r>
              <a:rPr sz="1200" dirty="0">
                <a:latin typeface="Times New Roman"/>
                <a:cs typeface="Times New Roman"/>
              </a:rPr>
              <a:t>с </a:t>
            </a:r>
            <a:r>
              <a:rPr sz="1200" spc="-5" dirty="0">
                <a:latin typeface="Times New Roman"/>
                <a:cs typeface="Times New Roman"/>
              </a:rPr>
              <a:t>ипохондрией, депрессивно-параноидными  расстройствами </a:t>
            </a:r>
            <a:r>
              <a:rPr sz="1200" dirty="0">
                <a:latin typeface="Times New Roman"/>
                <a:cs typeface="Times New Roman"/>
              </a:rPr>
              <a:t>и </a:t>
            </a:r>
            <a:r>
              <a:rPr sz="1200" spc="-5" dirty="0">
                <a:latin typeface="Times New Roman"/>
                <a:cs typeface="Times New Roman"/>
              </a:rPr>
              <a:t>различными проявлениями бреда Котара, выраженной тревогой,  депрессивными идеями “малого размаха”, неразвернутым нигилистическим бредом при  отсутствии первичных идей</a:t>
            </a:r>
            <a:r>
              <a:rPr sz="1200" spc="25" dirty="0">
                <a:latin typeface="Times New Roman"/>
                <a:cs typeface="Times New Roman"/>
              </a:rPr>
              <a:t> </a:t>
            </a:r>
            <a:r>
              <a:rPr sz="1200" spc="-5" dirty="0">
                <a:latin typeface="Times New Roman"/>
                <a:cs typeface="Times New Roman"/>
              </a:rPr>
              <a:t>виновности.</a:t>
            </a:r>
            <a:endParaRPr sz="1200">
              <a:latin typeface="Times New Roman"/>
              <a:cs typeface="Times New Roman"/>
            </a:endParaRPr>
          </a:p>
          <a:p>
            <a:pPr marL="12700" marR="8255" indent="449580" algn="just">
              <a:lnSpc>
                <a:spcPct val="110100"/>
              </a:lnSpc>
            </a:pPr>
            <a:r>
              <a:rPr sz="1200" dirty="0">
                <a:latin typeface="Times New Roman"/>
                <a:cs typeface="Times New Roman"/>
              </a:rPr>
              <a:t>В </a:t>
            </a:r>
            <a:r>
              <a:rPr sz="1200" spc="-5" dirty="0">
                <a:latin typeface="Times New Roman"/>
                <a:cs typeface="Times New Roman"/>
              </a:rPr>
              <a:t>других </a:t>
            </a:r>
            <a:r>
              <a:rPr sz="1200" dirty="0">
                <a:latin typeface="Times New Roman"/>
                <a:cs typeface="Times New Roman"/>
              </a:rPr>
              <a:t>же </a:t>
            </a:r>
            <a:r>
              <a:rPr sz="1200" spc="-5" dirty="0">
                <a:latin typeface="Times New Roman"/>
                <a:cs typeface="Times New Roman"/>
              </a:rPr>
              <a:t>случаях, депрессия сопровождается депрессивными идеями вины,  самоуничижения, ущерба, обвинения, вербальными иллюзиями </a:t>
            </a:r>
            <a:r>
              <a:rPr sz="1200" dirty="0">
                <a:latin typeface="Times New Roman"/>
                <a:cs typeface="Times New Roman"/>
              </a:rPr>
              <a:t>и </a:t>
            </a:r>
            <a:r>
              <a:rPr sz="1200" spc="-5" dirty="0">
                <a:latin typeface="Times New Roman"/>
                <a:cs typeface="Times New Roman"/>
              </a:rPr>
              <a:t>различными  проявлениями деперсонализационных расстройств. </a:t>
            </a:r>
            <a:r>
              <a:rPr sz="1200" dirty="0">
                <a:latin typeface="Times New Roman"/>
                <a:cs typeface="Times New Roman"/>
              </a:rPr>
              <a:t>При </a:t>
            </a:r>
            <a:r>
              <a:rPr sz="1200" spc="-5" dirty="0">
                <a:latin typeface="Times New Roman"/>
                <a:cs typeface="Times New Roman"/>
              </a:rPr>
              <a:t>рано манифестирующей  депрессии циклофренической природы клиника </a:t>
            </a:r>
            <a:r>
              <a:rPr sz="1200" dirty="0">
                <a:latin typeface="Times New Roman"/>
                <a:cs typeface="Times New Roman"/>
              </a:rPr>
              <a:t>в </a:t>
            </a:r>
            <a:r>
              <a:rPr sz="1200" spc="-5" dirty="0">
                <a:latin typeface="Times New Roman"/>
                <a:cs typeface="Times New Roman"/>
              </a:rPr>
              <a:t>позднем возрасте подвергается более  незначительным изменениям, чем при манифестации </a:t>
            </a:r>
            <a:r>
              <a:rPr sz="1200" dirty="0">
                <a:latin typeface="Times New Roman"/>
                <a:cs typeface="Times New Roman"/>
              </a:rPr>
              <a:t>в </a:t>
            </a:r>
            <a:r>
              <a:rPr sz="1200" spc="-5" dirty="0">
                <a:latin typeface="Times New Roman"/>
                <a:cs typeface="Times New Roman"/>
              </a:rPr>
              <a:t>позднем</a:t>
            </a:r>
            <a:r>
              <a:rPr sz="1200" spc="55" dirty="0">
                <a:latin typeface="Times New Roman"/>
                <a:cs typeface="Times New Roman"/>
              </a:rPr>
              <a:t> </a:t>
            </a:r>
            <a:r>
              <a:rPr sz="1200" spc="-5" dirty="0">
                <a:latin typeface="Times New Roman"/>
                <a:cs typeface="Times New Roman"/>
              </a:rPr>
              <a:t>возрасте.</a:t>
            </a:r>
            <a:endParaRPr sz="1200">
              <a:latin typeface="Times New Roman"/>
              <a:cs typeface="Times New Roman"/>
            </a:endParaRPr>
          </a:p>
          <a:p>
            <a:pPr marL="12700" indent="449580" algn="just">
              <a:lnSpc>
                <a:spcPct val="100000"/>
              </a:lnSpc>
              <a:spcBef>
                <a:spcPts val="140"/>
              </a:spcBef>
            </a:pPr>
            <a:r>
              <a:rPr sz="1200" spc="-5" dirty="0">
                <a:latin typeface="Times New Roman"/>
                <a:cs typeface="Times New Roman"/>
              </a:rPr>
              <a:t>Обобщая </a:t>
            </a:r>
            <a:r>
              <a:rPr sz="1200" dirty="0">
                <a:latin typeface="Times New Roman"/>
                <a:cs typeface="Times New Roman"/>
              </a:rPr>
              <a:t>и </a:t>
            </a:r>
            <a:r>
              <a:rPr sz="1200" spc="-5" dirty="0">
                <a:latin typeface="Times New Roman"/>
                <a:cs typeface="Times New Roman"/>
              </a:rPr>
              <a:t>сопоставляя результаты исследований, можно констатировать,</a:t>
            </a:r>
            <a:r>
              <a:rPr sz="1200" spc="145" dirty="0">
                <a:latin typeface="Times New Roman"/>
                <a:cs typeface="Times New Roman"/>
              </a:rPr>
              <a:t> </a:t>
            </a:r>
            <a:r>
              <a:rPr sz="1200" spc="-5" dirty="0">
                <a:latin typeface="Times New Roman"/>
                <a:cs typeface="Times New Roman"/>
              </a:rPr>
              <a:t>что</a:t>
            </a:r>
            <a:endParaRPr sz="1200">
              <a:latin typeface="Times New Roman"/>
              <a:cs typeface="Times New Roman"/>
            </a:endParaRPr>
          </a:p>
          <a:p>
            <a:pPr marL="12700" marR="8255" algn="just">
              <a:lnSpc>
                <a:spcPct val="110000"/>
              </a:lnSpc>
              <a:spcBef>
                <a:spcPts val="10"/>
              </a:spcBef>
            </a:pPr>
            <a:r>
              <a:rPr sz="1200" spc="-5" dirty="0">
                <a:latin typeface="Times New Roman"/>
                <a:cs typeface="Times New Roman"/>
              </a:rPr>
              <a:t>депрессии позднего возраста характеризуются преобладанием аффекта тревоги или  страха, малой выразительностью моторного или идеаторного торможения, частотой  внутреннего беспокойства, состоянием ажитации </a:t>
            </a:r>
            <a:r>
              <a:rPr sz="1200" dirty="0">
                <a:latin typeface="Times New Roman"/>
                <a:cs typeface="Times New Roman"/>
              </a:rPr>
              <a:t>с </a:t>
            </a:r>
            <a:r>
              <a:rPr sz="1200" spc="-5" dirty="0">
                <a:latin typeface="Times New Roman"/>
                <a:cs typeface="Times New Roman"/>
              </a:rPr>
              <a:t>тревожной вербигерацией, развитием,  наряду </a:t>
            </a:r>
            <a:r>
              <a:rPr sz="1200" dirty="0">
                <a:latin typeface="Times New Roman"/>
                <a:cs typeface="Times New Roman"/>
              </a:rPr>
              <a:t>с </a:t>
            </a:r>
            <a:r>
              <a:rPr sz="1200" spc="-5" dirty="0">
                <a:latin typeface="Times New Roman"/>
                <a:cs typeface="Times New Roman"/>
              </a:rPr>
              <a:t>бредовыми идеями, самообвинения </a:t>
            </a:r>
            <a:r>
              <a:rPr sz="1200" dirty="0">
                <a:latin typeface="Times New Roman"/>
                <a:cs typeface="Times New Roman"/>
              </a:rPr>
              <a:t>и </a:t>
            </a:r>
            <a:r>
              <a:rPr sz="1200" spc="-5" dirty="0">
                <a:latin typeface="Times New Roman"/>
                <a:cs typeface="Times New Roman"/>
              </a:rPr>
              <a:t>виновности различных ипохондрических  расстройств, различными вариантами синдрома Котара, обсессивно-компульсивными  расстройствами, что доказывает правоту гипотезы </a:t>
            </a:r>
            <a:r>
              <a:rPr sz="1200" dirty="0">
                <a:latin typeface="Times New Roman"/>
                <a:cs typeface="Times New Roman"/>
              </a:rPr>
              <a:t>о </a:t>
            </a:r>
            <a:r>
              <a:rPr sz="1200" spc="-5" dirty="0">
                <a:latin typeface="Times New Roman"/>
                <a:cs typeface="Times New Roman"/>
              </a:rPr>
              <a:t>полигенном происхождении  биполярных аффективных (маниакальных </a:t>
            </a:r>
            <a:r>
              <a:rPr sz="1200" dirty="0">
                <a:latin typeface="Times New Roman"/>
                <a:cs typeface="Times New Roman"/>
              </a:rPr>
              <a:t>и </a:t>
            </a:r>
            <a:r>
              <a:rPr sz="1200" spc="-5" dirty="0">
                <a:latin typeface="Times New Roman"/>
                <a:cs typeface="Times New Roman"/>
              </a:rPr>
              <a:t>депрессивных) расстройств позднего  возраста.</a:t>
            </a:r>
            <a:endParaRPr sz="1200">
              <a:latin typeface="Times New Roman"/>
              <a:cs typeface="Times New Roman"/>
            </a:endParaRPr>
          </a:p>
          <a:p>
            <a:pPr marL="12700" marR="9525" indent="449580" algn="just">
              <a:lnSpc>
                <a:spcPct val="110000"/>
              </a:lnSpc>
              <a:spcBef>
                <a:spcPts val="5"/>
              </a:spcBef>
            </a:pPr>
            <a:r>
              <a:rPr sz="1200" spc="-5" dirty="0">
                <a:latin typeface="Times New Roman"/>
                <a:cs typeface="Times New Roman"/>
              </a:rPr>
              <a:t>Большинство исследователей указывают, что не только маниакальные  расстройства, но </a:t>
            </a:r>
            <a:r>
              <a:rPr sz="1200" dirty="0">
                <a:latin typeface="Times New Roman"/>
                <a:cs typeface="Times New Roman"/>
              </a:rPr>
              <a:t>и </a:t>
            </a:r>
            <a:r>
              <a:rPr sz="1200" spc="-5" dirty="0">
                <a:latin typeface="Times New Roman"/>
                <a:cs typeface="Times New Roman"/>
              </a:rPr>
              <a:t>депрессии </a:t>
            </a:r>
            <a:r>
              <a:rPr sz="1200" dirty="0">
                <a:latin typeface="Times New Roman"/>
                <a:cs typeface="Times New Roman"/>
              </a:rPr>
              <a:t>в </a:t>
            </a:r>
            <a:r>
              <a:rPr sz="1200" spc="-5" dirty="0">
                <a:latin typeface="Times New Roman"/>
                <a:cs typeface="Times New Roman"/>
              </a:rPr>
              <a:t>пожилом возрасте часто протекают атипично, принимая  затяжное течение </a:t>
            </a:r>
            <a:r>
              <a:rPr sz="1200" dirty="0">
                <a:latin typeface="Times New Roman"/>
                <a:cs typeface="Times New Roman"/>
              </a:rPr>
              <a:t>и </a:t>
            </a:r>
            <a:r>
              <a:rPr sz="1200" spc="-5" dirty="0">
                <a:latin typeface="Times New Roman"/>
                <a:cs typeface="Times New Roman"/>
              </a:rPr>
              <a:t>развиваются прежде всего </a:t>
            </a:r>
            <a:r>
              <a:rPr sz="1200" dirty="0">
                <a:latin typeface="Times New Roman"/>
                <a:cs typeface="Times New Roman"/>
              </a:rPr>
              <a:t>у </a:t>
            </a:r>
            <a:r>
              <a:rPr sz="1200" spc="-5" dirty="0">
                <a:latin typeface="Times New Roman"/>
                <a:cs typeface="Times New Roman"/>
              </a:rPr>
              <a:t>лиц </a:t>
            </a:r>
            <a:r>
              <a:rPr sz="1200" dirty="0">
                <a:latin typeface="Times New Roman"/>
                <a:cs typeface="Times New Roman"/>
              </a:rPr>
              <a:t>с </a:t>
            </a:r>
            <a:r>
              <a:rPr sz="1200" spc="-5" dirty="0">
                <a:latin typeface="Times New Roman"/>
                <a:cs typeface="Times New Roman"/>
              </a:rPr>
              <a:t>ананкастическими  (психастеническими) личностными особенностями, реактивно (эмотивно) лабильным  циклоидным или дисгармоническим складом личности гораздо чаще после  предшествующей депрессии </a:t>
            </a:r>
            <a:r>
              <a:rPr sz="1200" dirty="0">
                <a:latin typeface="Times New Roman"/>
                <a:cs typeface="Times New Roman"/>
              </a:rPr>
              <a:t>с </a:t>
            </a:r>
            <a:r>
              <a:rPr sz="1200" spc="-5" dirty="0">
                <a:latin typeface="Times New Roman"/>
                <a:cs typeface="Times New Roman"/>
              </a:rPr>
              <a:t>длительной психотравмирующей ситуацией, никогда</a:t>
            </a:r>
            <a:r>
              <a:rPr sz="1200" spc="170" dirty="0">
                <a:latin typeface="Times New Roman"/>
                <a:cs typeface="Times New Roman"/>
              </a:rPr>
              <a:t> </a:t>
            </a:r>
            <a:r>
              <a:rPr sz="1200" spc="-5" dirty="0">
                <a:latin typeface="Times New Roman"/>
                <a:cs typeface="Times New Roman"/>
              </a:rPr>
              <a:t>не</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9339" y="433080"/>
            <a:ext cx="5966460" cy="9712600"/>
          </a:xfrm>
          <a:prstGeom prst="rect">
            <a:avLst/>
          </a:prstGeom>
        </p:spPr>
        <p:txBody>
          <a:bodyPr vert="horz" wrap="square" lIns="0" tIns="12700" rIns="0" bIns="0" rtlCol="0">
            <a:spAutoFit/>
          </a:bodyPr>
          <a:lstStyle/>
          <a:p>
            <a:pPr marR="5080" algn="r">
              <a:lnSpc>
                <a:spcPct val="100000"/>
              </a:lnSpc>
              <a:spcBef>
                <a:spcPts val="100"/>
              </a:spcBef>
            </a:pPr>
            <a:r>
              <a:rPr sz="1000" dirty="0">
                <a:latin typeface="Calibri"/>
                <a:cs typeface="Calibri"/>
              </a:rPr>
              <a:t>9</a:t>
            </a:r>
            <a:endParaRPr sz="1000">
              <a:latin typeface="Calibri"/>
              <a:cs typeface="Calibri"/>
            </a:endParaRPr>
          </a:p>
          <a:p>
            <a:pPr>
              <a:lnSpc>
                <a:spcPct val="100000"/>
              </a:lnSpc>
            </a:pPr>
            <a:endParaRPr sz="1000">
              <a:latin typeface="Calibri"/>
              <a:cs typeface="Calibri"/>
            </a:endParaRPr>
          </a:p>
          <a:p>
            <a:pPr>
              <a:lnSpc>
                <a:spcPct val="100000"/>
              </a:lnSpc>
              <a:spcBef>
                <a:spcPts val="25"/>
              </a:spcBef>
            </a:pPr>
            <a:endParaRPr sz="800">
              <a:latin typeface="Calibri"/>
              <a:cs typeface="Calibri"/>
            </a:endParaRPr>
          </a:p>
          <a:p>
            <a:pPr marL="12700" marR="10160" algn="just">
              <a:lnSpc>
                <a:spcPct val="110100"/>
              </a:lnSpc>
            </a:pPr>
            <a:r>
              <a:rPr sz="1200" spc="-5" dirty="0">
                <a:latin typeface="Times New Roman"/>
                <a:cs typeface="Times New Roman"/>
              </a:rPr>
              <a:t>сопровождаются стойкими или необратимыми психоорганическими расстройствами или  сенильноподобными изменениями личности </a:t>
            </a:r>
            <a:r>
              <a:rPr sz="1200" dirty="0">
                <a:latin typeface="Times New Roman"/>
                <a:cs typeface="Times New Roman"/>
              </a:rPr>
              <a:t>в </a:t>
            </a:r>
            <a:r>
              <a:rPr sz="1200" spc="-5" dirty="0">
                <a:latin typeface="Times New Roman"/>
                <a:cs typeface="Times New Roman"/>
              </a:rPr>
              <a:t>период ремиссии. Они исчезают после  исчезновения депрессивных симптомов. </a:t>
            </a:r>
            <a:r>
              <a:rPr sz="1200" dirty="0">
                <a:latin typeface="Times New Roman"/>
                <a:cs typeface="Times New Roman"/>
              </a:rPr>
              <a:t>И </a:t>
            </a:r>
            <a:r>
              <a:rPr sz="1200" spc="-5" dirty="0">
                <a:latin typeface="Times New Roman"/>
                <a:cs typeface="Times New Roman"/>
              </a:rPr>
              <a:t>действительно, возникновение атипичных  депрессивных состояний можно было </a:t>
            </a:r>
            <a:r>
              <a:rPr sz="1200" spc="-10" dirty="0">
                <a:latin typeface="Times New Roman"/>
                <a:cs typeface="Times New Roman"/>
              </a:rPr>
              <a:t>бы </a:t>
            </a:r>
            <a:r>
              <a:rPr sz="1200" spc="-5" dirty="0">
                <a:latin typeface="Times New Roman"/>
                <a:cs typeface="Times New Roman"/>
              </a:rPr>
              <a:t>связать </a:t>
            </a:r>
            <a:r>
              <a:rPr sz="1200" dirty="0">
                <a:latin typeface="Times New Roman"/>
                <a:cs typeface="Times New Roman"/>
              </a:rPr>
              <a:t>с </a:t>
            </a:r>
            <a:r>
              <a:rPr sz="1200" spc="-5" dirty="0">
                <a:latin typeface="Times New Roman"/>
                <a:cs typeface="Times New Roman"/>
              </a:rPr>
              <a:t>органическими изменениями головного  мозга, наблюдаемыми </a:t>
            </a:r>
            <a:r>
              <a:rPr sz="1200" dirty="0">
                <a:latin typeface="Times New Roman"/>
                <a:cs typeface="Times New Roman"/>
              </a:rPr>
              <a:t>в </a:t>
            </a:r>
            <a:r>
              <a:rPr sz="1200" spc="-5" dirty="0">
                <a:latin typeface="Times New Roman"/>
                <a:cs typeface="Times New Roman"/>
              </a:rPr>
              <a:t>позднем </a:t>
            </a:r>
            <a:r>
              <a:rPr sz="1200" dirty="0">
                <a:latin typeface="Times New Roman"/>
                <a:cs typeface="Times New Roman"/>
              </a:rPr>
              <a:t>и </a:t>
            </a:r>
            <a:r>
              <a:rPr sz="1200" spc="-5" dirty="0">
                <a:latin typeface="Times New Roman"/>
                <a:cs typeface="Times New Roman"/>
              </a:rPr>
              <a:t>старческом возрасте. Однако данные КТ показывают,  что </a:t>
            </a:r>
            <a:r>
              <a:rPr sz="1200" dirty="0">
                <a:latin typeface="Times New Roman"/>
                <a:cs typeface="Times New Roman"/>
              </a:rPr>
              <a:t>у </a:t>
            </a:r>
            <a:r>
              <a:rPr sz="1200" spc="-5" dirty="0">
                <a:latin typeface="Times New Roman"/>
                <a:cs typeface="Times New Roman"/>
              </a:rPr>
              <a:t>многих пожилых больных </a:t>
            </a:r>
            <a:r>
              <a:rPr sz="1200" dirty="0">
                <a:latin typeface="Times New Roman"/>
                <a:cs typeface="Times New Roman"/>
              </a:rPr>
              <a:t>с </a:t>
            </a:r>
            <a:r>
              <a:rPr sz="1200" spc="-5" dirty="0">
                <a:latin typeface="Times New Roman"/>
                <a:cs typeface="Times New Roman"/>
              </a:rPr>
              <a:t>расширением боковых желудочков мозга наблюдается  типичное течение эндогенных психозов, </a:t>
            </a:r>
            <a:r>
              <a:rPr sz="1200" dirty="0">
                <a:latin typeface="Times New Roman"/>
                <a:cs typeface="Times New Roman"/>
              </a:rPr>
              <a:t>в </a:t>
            </a:r>
            <a:r>
              <a:rPr sz="1200" spc="-5" dirty="0">
                <a:latin typeface="Times New Roman"/>
                <a:cs typeface="Times New Roman"/>
              </a:rPr>
              <a:t>том числе эндогенных</a:t>
            </a:r>
            <a:r>
              <a:rPr sz="1200" spc="75" dirty="0">
                <a:latin typeface="Times New Roman"/>
                <a:cs typeface="Times New Roman"/>
              </a:rPr>
              <a:t> </a:t>
            </a:r>
            <a:r>
              <a:rPr sz="1200" spc="-5" dirty="0">
                <a:latin typeface="Times New Roman"/>
                <a:cs typeface="Times New Roman"/>
              </a:rPr>
              <a:t>депрессий.</a:t>
            </a:r>
            <a:endParaRPr sz="1200">
              <a:latin typeface="Times New Roman"/>
              <a:cs typeface="Times New Roman"/>
            </a:endParaRPr>
          </a:p>
          <a:p>
            <a:pPr marL="12700" marR="9525" indent="449580" algn="just">
              <a:lnSpc>
                <a:spcPct val="110000"/>
              </a:lnSpc>
              <a:spcBef>
                <a:spcPts val="5"/>
              </a:spcBef>
            </a:pPr>
            <a:r>
              <a:rPr sz="1200" dirty="0">
                <a:latin typeface="Times New Roman"/>
                <a:cs typeface="Times New Roman"/>
              </a:rPr>
              <a:t>Не </a:t>
            </a:r>
            <a:r>
              <a:rPr sz="1200" spc="-5" dirty="0">
                <a:latin typeface="Times New Roman"/>
                <a:cs typeface="Times New Roman"/>
              </a:rPr>
              <a:t>обнаруживается также отчетливой связи атрофических изменений </a:t>
            </a:r>
            <a:r>
              <a:rPr sz="1200" dirty="0">
                <a:latin typeface="Times New Roman"/>
                <a:cs typeface="Times New Roman"/>
              </a:rPr>
              <a:t>у </a:t>
            </a:r>
            <a:r>
              <a:rPr sz="1200" spc="-5" dirty="0">
                <a:latin typeface="Times New Roman"/>
                <a:cs typeface="Times New Roman"/>
              </a:rPr>
              <a:t>пожилых  депрессивных больных </a:t>
            </a:r>
            <a:r>
              <a:rPr sz="1200" dirty="0">
                <a:latin typeface="Times New Roman"/>
                <a:cs typeface="Times New Roman"/>
              </a:rPr>
              <a:t>с </a:t>
            </a:r>
            <a:r>
              <a:rPr sz="1200" spc="-5" dirty="0">
                <a:latin typeface="Times New Roman"/>
                <a:cs typeface="Times New Roman"/>
              </a:rPr>
              <a:t>течением </a:t>
            </a:r>
            <a:r>
              <a:rPr sz="1200" dirty="0">
                <a:latin typeface="Times New Roman"/>
                <a:cs typeface="Times New Roman"/>
              </a:rPr>
              <a:t>у </a:t>
            </a:r>
            <a:r>
              <a:rPr sz="1200" spc="-5" dirty="0">
                <a:latin typeface="Times New Roman"/>
                <a:cs typeface="Times New Roman"/>
              </a:rPr>
              <a:t>них депрессии. Данные, полученные методом КТ,  свидетельствовали </a:t>
            </a:r>
            <a:r>
              <a:rPr sz="1200" dirty="0">
                <a:latin typeface="Times New Roman"/>
                <a:cs typeface="Times New Roman"/>
              </a:rPr>
              <a:t>о </a:t>
            </a:r>
            <a:r>
              <a:rPr sz="1200" spc="-5" dirty="0">
                <a:latin typeface="Times New Roman"/>
                <a:cs typeface="Times New Roman"/>
              </a:rPr>
              <a:t>расширении желудочков мозга </a:t>
            </a:r>
            <a:r>
              <a:rPr sz="1200" dirty="0">
                <a:latin typeface="Times New Roman"/>
                <a:cs typeface="Times New Roman"/>
              </a:rPr>
              <a:t>у </a:t>
            </a:r>
            <a:r>
              <a:rPr sz="1200" spc="-5" dirty="0">
                <a:latin typeface="Times New Roman"/>
                <a:cs typeface="Times New Roman"/>
              </a:rPr>
              <a:t>пожилых депрессивных больных,  аналогично тем, что наблюдаются </a:t>
            </a:r>
            <a:r>
              <a:rPr sz="1200" dirty="0">
                <a:latin typeface="Times New Roman"/>
                <a:cs typeface="Times New Roman"/>
              </a:rPr>
              <a:t>у </a:t>
            </a:r>
            <a:r>
              <a:rPr sz="1200" spc="-5" dirty="0">
                <a:latin typeface="Times New Roman"/>
                <a:cs typeface="Times New Roman"/>
              </a:rPr>
              <a:t>больных деменцией, но атрофические изменения </a:t>
            </a:r>
            <a:r>
              <a:rPr sz="1200" dirty="0">
                <a:latin typeface="Times New Roman"/>
                <a:cs typeface="Times New Roman"/>
              </a:rPr>
              <a:t>у  </a:t>
            </a:r>
            <a:r>
              <a:rPr sz="1200" spc="-5" dirty="0">
                <a:latin typeface="Times New Roman"/>
                <a:cs typeface="Times New Roman"/>
              </a:rPr>
              <a:t>больных депрессией более выражены, чем </a:t>
            </a:r>
            <a:r>
              <a:rPr sz="1200" dirty="0">
                <a:latin typeface="Times New Roman"/>
                <a:cs typeface="Times New Roman"/>
              </a:rPr>
              <a:t>у </a:t>
            </a:r>
            <a:r>
              <a:rPr sz="1200" spc="-5" dirty="0">
                <a:latin typeface="Times New Roman"/>
                <a:cs typeface="Times New Roman"/>
              </a:rPr>
              <a:t>пожилых психически здоровых людей.  Данные литературы не позволяют окончательно судить </a:t>
            </a:r>
            <a:r>
              <a:rPr sz="1200" dirty="0">
                <a:latin typeface="Times New Roman"/>
                <a:cs typeface="Times New Roman"/>
              </a:rPr>
              <a:t>о роли </a:t>
            </a:r>
            <a:r>
              <a:rPr sz="1200" spc="-5" dirty="0">
                <a:latin typeface="Times New Roman"/>
                <a:cs typeface="Times New Roman"/>
              </a:rPr>
              <a:t>органического  церебрального фактора </a:t>
            </a:r>
            <a:r>
              <a:rPr sz="1200" dirty="0">
                <a:latin typeface="Times New Roman"/>
                <a:cs typeface="Times New Roman"/>
              </a:rPr>
              <a:t>в </a:t>
            </a:r>
            <a:r>
              <a:rPr sz="1200" spc="-5" dirty="0">
                <a:latin typeface="Times New Roman"/>
                <a:cs typeface="Times New Roman"/>
              </a:rPr>
              <a:t>хронификации затяжных депрессий пожилого возраста. </a:t>
            </a:r>
            <a:r>
              <a:rPr sz="1200" dirty="0">
                <a:latin typeface="Times New Roman"/>
                <a:cs typeface="Times New Roman"/>
              </a:rPr>
              <a:t>По  </a:t>
            </a:r>
            <a:r>
              <a:rPr sz="1200" spc="-5" dirty="0">
                <a:latin typeface="Times New Roman"/>
                <a:cs typeface="Times New Roman"/>
              </a:rPr>
              <a:t>мнению некоторых авторов, более очевидным является мнение </a:t>
            </a:r>
            <a:r>
              <a:rPr sz="1200" dirty="0">
                <a:latin typeface="Times New Roman"/>
                <a:cs typeface="Times New Roman"/>
              </a:rPr>
              <a:t>об </a:t>
            </a:r>
            <a:r>
              <a:rPr sz="1200" spc="-5" dirty="0">
                <a:latin typeface="Times New Roman"/>
                <a:cs typeface="Times New Roman"/>
              </a:rPr>
              <a:t>утяжеляющем значении  атипичной конституциональной патофизиологической почвы, </a:t>
            </a:r>
            <a:r>
              <a:rPr sz="1200" dirty="0">
                <a:latin typeface="Times New Roman"/>
                <a:cs typeface="Times New Roman"/>
              </a:rPr>
              <a:t>в </a:t>
            </a:r>
            <a:r>
              <a:rPr sz="1200" spc="-5" dirty="0">
                <a:latin typeface="Times New Roman"/>
                <a:cs typeface="Times New Roman"/>
              </a:rPr>
              <a:t>сомато- </a:t>
            </a:r>
            <a:r>
              <a:rPr sz="1200" dirty="0">
                <a:latin typeface="Times New Roman"/>
                <a:cs typeface="Times New Roman"/>
              </a:rPr>
              <a:t>и  </a:t>
            </a:r>
            <a:r>
              <a:rPr sz="1200" spc="-5" dirty="0">
                <a:latin typeface="Times New Roman"/>
                <a:cs typeface="Times New Roman"/>
              </a:rPr>
              <a:t>психопатологической картине депрессивного</a:t>
            </a:r>
            <a:r>
              <a:rPr sz="1200" spc="35" dirty="0">
                <a:latin typeface="Times New Roman"/>
                <a:cs typeface="Times New Roman"/>
              </a:rPr>
              <a:t> </a:t>
            </a:r>
            <a:r>
              <a:rPr sz="1200" spc="-5" dirty="0">
                <a:latin typeface="Times New Roman"/>
                <a:cs typeface="Times New Roman"/>
              </a:rPr>
              <a:t>состояния.</a:t>
            </a:r>
            <a:endParaRPr sz="1200">
              <a:latin typeface="Times New Roman"/>
              <a:cs typeface="Times New Roman"/>
            </a:endParaRPr>
          </a:p>
          <a:p>
            <a:pPr marL="12700" marR="11430" indent="449580" algn="just">
              <a:lnSpc>
                <a:spcPct val="110100"/>
              </a:lnSpc>
              <a:spcBef>
                <a:spcPts val="1005"/>
              </a:spcBef>
            </a:pPr>
            <a:r>
              <a:rPr sz="1200" spc="-5" dirty="0">
                <a:latin typeface="Times New Roman"/>
                <a:cs typeface="Times New Roman"/>
              </a:rPr>
              <a:t>Другим фактором, способствующим хронификации </a:t>
            </a:r>
            <a:r>
              <a:rPr sz="1200" dirty="0">
                <a:latin typeface="Times New Roman"/>
                <a:cs typeface="Times New Roman"/>
              </a:rPr>
              <a:t>и </a:t>
            </a:r>
            <a:r>
              <a:rPr sz="1200" spc="-5" dirty="0">
                <a:latin typeface="Times New Roman"/>
                <a:cs typeface="Times New Roman"/>
              </a:rPr>
              <a:t>атипизации депрессии </a:t>
            </a:r>
            <a:r>
              <a:rPr sz="1200" dirty="0">
                <a:latin typeface="Times New Roman"/>
                <a:cs typeface="Times New Roman"/>
              </a:rPr>
              <a:t>у  </a:t>
            </a:r>
            <a:r>
              <a:rPr sz="1200" spc="-5" dirty="0">
                <a:latin typeface="Times New Roman"/>
                <a:cs typeface="Times New Roman"/>
              </a:rPr>
              <a:t>пожилых, является состояние физического здоровья. При этом доказано, что тут не столь  важен сам факт наличия соматической патологии, сколь ее тяжесть </a:t>
            </a:r>
            <a:r>
              <a:rPr sz="1200" dirty="0">
                <a:latin typeface="Times New Roman"/>
                <a:cs typeface="Times New Roman"/>
              </a:rPr>
              <a:t>и</a:t>
            </a:r>
            <a:r>
              <a:rPr sz="1200" spc="100" dirty="0">
                <a:latin typeface="Times New Roman"/>
                <a:cs typeface="Times New Roman"/>
              </a:rPr>
              <a:t> </a:t>
            </a:r>
            <a:r>
              <a:rPr sz="1200" spc="-5" dirty="0">
                <a:latin typeface="Times New Roman"/>
                <a:cs typeface="Times New Roman"/>
              </a:rPr>
              <a:t>обширность.</a:t>
            </a:r>
            <a:endParaRPr sz="1200">
              <a:latin typeface="Times New Roman"/>
              <a:cs typeface="Times New Roman"/>
            </a:endParaRPr>
          </a:p>
          <a:p>
            <a:pPr marL="12700" indent="449580" algn="just">
              <a:lnSpc>
                <a:spcPct val="100000"/>
              </a:lnSpc>
              <a:spcBef>
                <a:spcPts val="140"/>
              </a:spcBef>
            </a:pPr>
            <a:r>
              <a:rPr sz="1200" dirty="0">
                <a:latin typeface="Times New Roman"/>
                <a:cs typeface="Times New Roman"/>
              </a:rPr>
              <a:t>У</a:t>
            </a:r>
            <a:r>
              <a:rPr sz="1200" spc="50" dirty="0">
                <a:latin typeface="Times New Roman"/>
                <a:cs typeface="Times New Roman"/>
              </a:rPr>
              <a:t> </a:t>
            </a:r>
            <a:r>
              <a:rPr sz="1200" spc="-5" dirty="0">
                <a:latin typeface="Times New Roman"/>
                <a:cs typeface="Times New Roman"/>
              </a:rPr>
              <a:t>больных</a:t>
            </a:r>
            <a:r>
              <a:rPr sz="1200" spc="60" dirty="0">
                <a:latin typeface="Times New Roman"/>
                <a:cs typeface="Times New Roman"/>
              </a:rPr>
              <a:t> </a:t>
            </a:r>
            <a:r>
              <a:rPr sz="1200" dirty="0">
                <a:latin typeface="Times New Roman"/>
                <a:cs typeface="Times New Roman"/>
              </a:rPr>
              <a:t>с</a:t>
            </a:r>
            <a:r>
              <a:rPr sz="1200" spc="55" dirty="0">
                <a:latin typeface="Times New Roman"/>
                <a:cs typeface="Times New Roman"/>
              </a:rPr>
              <a:t> </a:t>
            </a:r>
            <a:r>
              <a:rPr sz="1200" spc="-5" dirty="0">
                <a:latin typeface="Times New Roman"/>
                <a:cs typeface="Times New Roman"/>
              </a:rPr>
              <a:t>поздно</a:t>
            </a:r>
            <a:r>
              <a:rPr sz="1200" spc="70" dirty="0">
                <a:latin typeface="Times New Roman"/>
                <a:cs typeface="Times New Roman"/>
              </a:rPr>
              <a:t> </a:t>
            </a:r>
            <a:r>
              <a:rPr sz="1200" spc="-5" dirty="0">
                <a:latin typeface="Times New Roman"/>
                <a:cs typeface="Times New Roman"/>
              </a:rPr>
              <a:t>манифестирующей</a:t>
            </a:r>
            <a:r>
              <a:rPr sz="1200" spc="70" dirty="0">
                <a:latin typeface="Times New Roman"/>
                <a:cs typeface="Times New Roman"/>
              </a:rPr>
              <a:t> </a:t>
            </a:r>
            <a:r>
              <a:rPr sz="1200" dirty="0">
                <a:latin typeface="Times New Roman"/>
                <a:cs typeface="Times New Roman"/>
              </a:rPr>
              <a:t>формой</a:t>
            </a:r>
            <a:r>
              <a:rPr sz="1200" spc="55" dirty="0">
                <a:latin typeface="Times New Roman"/>
                <a:cs typeface="Times New Roman"/>
              </a:rPr>
              <a:t> </a:t>
            </a:r>
            <a:r>
              <a:rPr sz="1200" spc="-5" dirty="0">
                <a:latin typeface="Times New Roman"/>
                <a:cs typeface="Times New Roman"/>
              </a:rPr>
              <a:t>аффективного</a:t>
            </a:r>
            <a:r>
              <a:rPr sz="1200" spc="70" dirty="0">
                <a:latin typeface="Times New Roman"/>
                <a:cs typeface="Times New Roman"/>
              </a:rPr>
              <a:t> </a:t>
            </a:r>
            <a:r>
              <a:rPr sz="1200" spc="-5" dirty="0">
                <a:latin typeface="Times New Roman"/>
                <a:cs typeface="Times New Roman"/>
              </a:rPr>
              <a:t>заболевания</a:t>
            </a:r>
            <a:r>
              <a:rPr sz="1200" spc="80" dirty="0">
                <a:latin typeface="Times New Roman"/>
                <a:cs typeface="Times New Roman"/>
              </a:rPr>
              <a:t> </a:t>
            </a:r>
            <a:r>
              <a:rPr sz="1200" spc="-5" dirty="0">
                <a:latin typeface="Times New Roman"/>
                <a:cs typeface="Times New Roman"/>
              </a:rPr>
              <a:t>по</a:t>
            </a:r>
            <a:endParaRPr sz="1200">
              <a:latin typeface="Times New Roman"/>
              <a:cs typeface="Times New Roman"/>
            </a:endParaRPr>
          </a:p>
          <a:p>
            <a:pPr marL="12700" marR="13335" algn="just">
              <a:lnSpc>
                <a:spcPct val="109700"/>
              </a:lnSpc>
              <a:spcBef>
                <a:spcPts val="10"/>
              </a:spcBef>
            </a:pPr>
            <a:r>
              <a:rPr sz="1200" spc="-5" dirty="0">
                <a:latin typeface="Times New Roman"/>
                <a:cs typeface="Times New Roman"/>
              </a:rPr>
              <a:t>степени значимости важна </a:t>
            </a:r>
            <a:r>
              <a:rPr sz="1200" dirty="0">
                <a:latin typeface="Times New Roman"/>
                <a:cs typeface="Times New Roman"/>
              </a:rPr>
              <a:t>и </a:t>
            </a:r>
            <a:r>
              <a:rPr sz="1200" spc="-5" dirty="0">
                <a:latin typeface="Times New Roman"/>
                <a:cs typeface="Times New Roman"/>
              </a:rPr>
              <a:t>психогения, </a:t>
            </a:r>
            <a:r>
              <a:rPr sz="1200" dirty="0">
                <a:latin typeface="Times New Roman"/>
                <a:cs typeface="Times New Roman"/>
              </a:rPr>
              <a:t>в </a:t>
            </a:r>
            <a:r>
              <a:rPr sz="1200" spc="-5" dirty="0">
                <a:latin typeface="Times New Roman"/>
                <a:cs typeface="Times New Roman"/>
              </a:rPr>
              <a:t>связи </a:t>
            </a:r>
            <a:r>
              <a:rPr sz="1200" dirty="0">
                <a:latin typeface="Times New Roman"/>
                <a:cs typeface="Times New Roman"/>
              </a:rPr>
              <a:t>с </a:t>
            </a:r>
            <a:r>
              <a:rPr sz="1200" spc="-5" dirty="0">
                <a:latin typeface="Times New Roman"/>
                <a:cs typeface="Times New Roman"/>
              </a:rPr>
              <a:t>чем вся совокупность условий  депрессии выступает более</a:t>
            </a:r>
            <a:r>
              <a:rPr sz="1200" spc="25" dirty="0">
                <a:latin typeface="Times New Roman"/>
                <a:cs typeface="Times New Roman"/>
              </a:rPr>
              <a:t> </a:t>
            </a:r>
            <a:r>
              <a:rPr sz="1200" spc="-5" dirty="0">
                <a:latin typeface="Times New Roman"/>
                <a:cs typeface="Times New Roman"/>
              </a:rPr>
              <a:t>отчетливо.</a:t>
            </a:r>
            <a:endParaRPr sz="1200">
              <a:latin typeface="Times New Roman"/>
              <a:cs typeface="Times New Roman"/>
            </a:endParaRPr>
          </a:p>
          <a:p>
            <a:pPr marL="12700" marR="8890" indent="449580" algn="just">
              <a:lnSpc>
                <a:spcPct val="110000"/>
              </a:lnSpc>
              <a:spcBef>
                <a:spcPts val="10"/>
              </a:spcBef>
            </a:pPr>
            <a:r>
              <a:rPr sz="1200" spc="-5" dirty="0">
                <a:latin typeface="Times New Roman"/>
                <a:cs typeface="Times New Roman"/>
              </a:rPr>
              <a:t>Существует мнение, что признаки, определяющие затяжной характер не только  депрессивных, но </a:t>
            </a:r>
            <a:r>
              <a:rPr sz="1200" dirty="0">
                <a:latin typeface="Times New Roman"/>
                <a:cs typeface="Times New Roman"/>
              </a:rPr>
              <a:t>и </a:t>
            </a:r>
            <a:r>
              <a:rPr sz="1200" spc="-5" dirty="0">
                <a:latin typeface="Times New Roman"/>
                <a:cs typeface="Times New Roman"/>
              </a:rPr>
              <a:t>маниакальных расстройств </a:t>
            </a:r>
            <a:r>
              <a:rPr sz="1200" dirty="0">
                <a:latin typeface="Times New Roman"/>
                <a:cs typeface="Times New Roman"/>
              </a:rPr>
              <a:t>у </a:t>
            </a:r>
            <a:r>
              <a:rPr sz="1200" spc="-5" dirty="0">
                <a:latin typeface="Times New Roman"/>
                <a:cs typeface="Times New Roman"/>
              </a:rPr>
              <a:t>пожилых людей, следует оценивать  дифференцированно, </a:t>
            </a:r>
            <a:r>
              <a:rPr sz="1200" dirty="0">
                <a:latin typeface="Times New Roman"/>
                <a:cs typeface="Times New Roman"/>
              </a:rPr>
              <a:t>в </a:t>
            </a:r>
            <a:r>
              <a:rPr sz="1200" spc="-5" dirty="0">
                <a:latin typeface="Times New Roman"/>
                <a:cs typeface="Times New Roman"/>
              </a:rPr>
              <a:t>зависимости </a:t>
            </a:r>
            <a:r>
              <a:rPr sz="1200" dirty="0">
                <a:latin typeface="Times New Roman"/>
                <a:cs typeface="Times New Roman"/>
              </a:rPr>
              <a:t>от </a:t>
            </a:r>
            <a:r>
              <a:rPr sz="1200" spc="-5" dirty="0">
                <a:latin typeface="Times New Roman"/>
                <a:cs typeface="Times New Roman"/>
              </a:rPr>
              <a:t>возраста начала аффективного заболевания. Важны  аффективные нарушения, не имеющие соответствующих аналогов </a:t>
            </a:r>
            <a:r>
              <a:rPr sz="1200" dirty="0">
                <a:latin typeface="Times New Roman"/>
                <a:cs typeface="Times New Roman"/>
              </a:rPr>
              <a:t>в </a:t>
            </a:r>
            <a:r>
              <a:rPr sz="1200" spc="-5" dirty="0">
                <a:latin typeface="Times New Roman"/>
                <a:cs typeface="Times New Roman"/>
              </a:rPr>
              <a:t>клинике заболеваний  молодого возраста. Речь идет </a:t>
            </a:r>
            <a:r>
              <a:rPr sz="1200" dirty="0">
                <a:latin typeface="Times New Roman"/>
                <a:cs typeface="Times New Roman"/>
              </a:rPr>
              <a:t>о </a:t>
            </a:r>
            <a:r>
              <a:rPr sz="1200" spc="-5" dirty="0">
                <a:latin typeface="Times New Roman"/>
                <a:cs typeface="Times New Roman"/>
              </a:rPr>
              <a:t>специфических состояниях стойкого снижения  настроения, возникающих </a:t>
            </a:r>
            <a:r>
              <a:rPr sz="1200" dirty="0">
                <a:latin typeface="Times New Roman"/>
                <a:cs typeface="Times New Roman"/>
              </a:rPr>
              <a:t>в </a:t>
            </a:r>
            <a:r>
              <a:rPr sz="1200" spc="-5" dirty="0">
                <a:latin typeface="Times New Roman"/>
                <a:cs typeface="Times New Roman"/>
              </a:rPr>
              <a:t>старости </a:t>
            </a:r>
            <a:r>
              <a:rPr sz="1200" dirty="0">
                <a:latin typeface="Times New Roman"/>
                <a:cs typeface="Times New Roman"/>
              </a:rPr>
              <a:t>и </a:t>
            </a:r>
            <a:r>
              <a:rPr sz="1200" spc="-5" dirty="0">
                <a:latin typeface="Times New Roman"/>
                <a:cs typeface="Times New Roman"/>
              </a:rPr>
              <a:t>являющихся собственно возрастной  непсихотической аффективной реакцией старых людей, не обнаруживающих клинических  признаков эндогенных или экзогенно-органических расстройств. Есть мнение, что,  депрессивно измененное настроение не может быть непосредственно объяснено реакцией  на конкретные внешние факторы </a:t>
            </a:r>
            <a:r>
              <a:rPr sz="1200" dirty="0">
                <a:latin typeface="Times New Roman"/>
                <a:cs typeface="Times New Roman"/>
              </a:rPr>
              <a:t>и </a:t>
            </a:r>
            <a:r>
              <a:rPr sz="1200" spc="-5" dirty="0">
                <a:latin typeface="Times New Roman"/>
                <a:cs typeface="Times New Roman"/>
              </a:rPr>
              <a:t>представляет “пролонгированную”, сугубо  индивидуальную личностную форму реагирования на привносимые старостью  физические </a:t>
            </a:r>
            <a:r>
              <a:rPr sz="1200" dirty="0">
                <a:latin typeface="Times New Roman"/>
                <a:cs typeface="Times New Roman"/>
              </a:rPr>
              <a:t>и </a:t>
            </a:r>
            <a:r>
              <a:rPr sz="1200" spc="-5" dirty="0">
                <a:latin typeface="Times New Roman"/>
                <a:cs typeface="Times New Roman"/>
              </a:rPr>
              <a:t>социально-психологические проблемы. Тут речь идет </a:t>
            </a:r>
            <a:r>
              <a:rPr sz="1200" dirty="0">
                <a:latin typeface="Times New Roman"/>
                <a:cs typeface="Times New Roman"/>
              </a:rPr>
              <a:t>о </a:t>
            </a:r>
            <a:r>
              <a:rPr sz="1200" spc="-5" dirty="0">
                <a:latin typeface="Times New Roman"/>
                <a:cs typeface="Times New Roman"/>
              </a:rPr>
              <a:t>“реакции  измененной почвы”. </a:t>
            </a:r>
            <a:r>
              <a:rPr sz="1200" dirty="0">
                <a:latin typeface="Times New Roman"/>
                <a:cs typeface="Times New Roman"/>
              </a:rPr>
              <a:t>К </a:t>
            </a:r>
            <a:r>
              <a:rPr sz="1200" spc="-5" dirty="0">
                <a:latin typeface="Times New Roman"/>
                <a:cs typeface="Times New Roman"/>
              </a:rPr>
              <a:t>ней относятся </a:t>
            </a:r>
            <a:r>
              <a:rPr sz="1200" dirty="0">
                <a:latin typeface="Times New Roman"/>
                <a:cs typeface="Times New Roman"/>
              </a:rPr>
              <a:t>и </a:t>
            </a:r>
            <a:r>
              <a:rPr sz="1200" spc="-5" dirty="0">
                <a:latin typeface="Times New Roman"/>
                <a:cs typeface="Times New Roman"/>
              </a:rPr>
              <a:t>эти непсихические </a:t>
            </a:r>
            <a:r>
              <a:rPr sz="1200" dirty="0">
                <a:latin typeface="Times New Roman"/>
                <a:cs typeface="Times New Roman"/>
              </a:rPr>
              <a:t>формы </a:t>
            </a:r>
            <a:r>
              <a:rPr sz="1200" spc="-5" dirty="0">
                <a:latin typeface="Times New Roman"/>
                <a:cs typeface="Times New Roman"/>
              </a:rPr>
              <a:t>депрессии. Увеличение  </a:t>
            </a:r>
            <a:r>
              <a:rPr sz="1200" dirty="0">
                <a:latin typeface="Times New Roman"/>
                <a:cs typeface="Times New Roman"/>
              </a:rPr>
              <a:t>с </a:t>
            </a:r>
            <a:r>
              <a:rPr sz="1200" spc="-5" dirty="0">
                <a:latin typeface="Times New Roman"/>
                <a:cs typeface="Times New Roman"/>
              </a:rPr>
              <a:t>возрастом депрессивных состояний </a:t>
            </a:r>
            <a:r>
              <a:rPr sz="1200" dirty="0">
                <a:latin typeface="Times New Roman"/>
                <a:cs typeface="Times New Roman"/>
              </a:rPr>
              <a:t>– </a:t>
            </a:r>
            <a:r>
              <a:rPr sz="1200" spc="-5" dirty="0">
                <a:latin typeface="Times New Roman"/>
                <a:cs typeface="Times New Roman"/>
              </a:rPr>
              <a:t>малых форм депрессивных расстройств, </a:t>
            </a:r>
            <a:r>
              <a:rPr sz="1200" dirty="0">
                <a:latin typeface="Times New Roman"/>
                <a:cs typeface="Times New Roman"/>
              </a:rPr>
              <a:t>в  </a:t>
            </a:r>
            <a:r>
              <a:rPr sz="1200" spc="-5" dirty="0">
                <a:latin typeface="Times New Roman"/>
                <a:cs typeface="Times New Roman"/>
              </a:rPr>
              <a:t>отношении которых строгая нозологическая квалификация затруднена или даже  относительна, </a:t>
            </a:r>
            <a:r>
              <a:rPr sz="1200" dirty="0">
                <a:latin typeface="Times New Roman"/>
                <a:cs typeface="Times New Roman"/>
              </a:rPr>
              <a:t>во </a:t>
            </a:r>
            <a:r>
              <a:rPr sz="1200" spc="-5" dirty="0">
                <a:latin typeface="Times New Roman"/>
                <a:cs typeface="Times New Roman"/>
              </a:rPr>
              <a:t>многом способствует развитию затяжных, атипичных депрессий </a:t>
            </a:r>
            <a:r>
              <a:rPr sz="1200" dirty="0">
                <a:latin typeface="Times New Roman"/>
                <a:cs typeface="Times New Roman"/>
              </a:rPr>
              <a:t>и </a:t>
            </a:r>
            <a:r>
              <a:rPr sz="1200" spc="-5" dirty="0">
                <a:latin typeface="Times New Roman"/>
                <a:cs typeface="Times New Roman"/>
              </a:rPr>
              <a:t>маний  пожилого возраста. </a:t>
            </a:r>
            <a:r>
              <a:rPr sz="1200" dirty="0">
                <a:latin typeface="Times New Roman"/>
                <a:cs typeface="Times New Roman"/>
              </a:rPr>
              <a:t>В </a:t>
            </a:r>
            <a:r>
              <a:rPr sz="1200" spc="-5" dirty="0">
                <a:latin typeface="Times New Roman"/>
                <a:cs typeface="Times New Roman"/>
              </a:rPr>
              <a:t>этом вопросе мнение клиницистов совпадают </a:t>
            </a:r>
            <a:r>
              <a:rPr sz="1200" dirty="0">
                <a:latin typeface="Times New Roman"/>
                <a:cs typeface="Times New Roman"/>
              </a:rPr>
              <a:t>и </a:t>
            </a:r>
            <a:r>
              <a:rPr sz="1200" spc="-5" dirty="0">
                <a:latin typeface="Times New Roman"/>
                <a:cs typeface="Times New Roman"/>
              </a:rPr>
              <a:t>не противоречат  нашим</a:t>
            </a:r>
            <a:r>
              <a:rPr sz="1200" dirty="0">
                <a:latin typeface="Times New Roman"/>
                <a:cs typeface="Times New Roman"/>
              </a:rPr>
              <a:t> </a:t>
            </a:r>
            <a:r>
              <a:rPr sz="1200" spc="-5" dirty="0">
                <a:latin typeface="Times New Roman"/>
                <a:cs typeface="Times New Roman"/>
              </a:rPr>
              <a:t>данным.</a:t>
            </a:r>
            <a:endParaRPr sz="1200">
              <a:latin typeface="Times New Roman"/>
              <a:cs typeface="Times New Roman"/>
            </a:endParaRPr>
          </a:p>
          <a:p>
            <a:pPr marL="12700" marR="10160" indent="449580" algn="just">
              <a:lnSpc>
                <a:spcPct val="110100"/>
              </a:lnSpc>
            </a:pPr>
            <a:r>
              <a:rPr sz="1200" spc="-5" dirty="0">
                <a:latin typeface="Times New Roman"/>
                <a:cs typeface="Times New Roman"/>
              </a:rPr>
              <a:t>Изучение частоты различных патогенных факторов, наблюдавшихся до </a:t>
            </a:r>
            <a:r>
              <a:rPr sz="1200" dirty="0">
                <a:latin typeface="Times New Roman"/>
                <a:cs typeface="Times New Roman"/>
              </a:rPr>
              <a:t>и </a:t>
            </a:r>
            <a:r>
              <a:rPr sz="1200" spc="-5" dirty="0">
                <a:latin typeface="Times New Roman"/>
                <a:cs typeface="Times New Roman"/>
              </a:rPr>
              <a:t>после  наступления </a:t>
            </a:r>
            <a:r>
              <a:rPr sz="1200" dirty="0">
                <a:latin typeface="Times New Roman"/>
                <a:cs typeface="Times New Roman"/>
              </a:rPr>
              <a:t>у </a:t>
            </a:r>
            <a:r>
              <a:rPr sz="1200" spc="-5" dirty="0">
                <a:latin typeface="Times New Roman"/>
                <a:cs typeface="Times New Roman"/>
              </a:rPr>
              <a:t>больных биполярных аффективных психозов позднего возраста,  показывает, что они гораздо чаще проявлялись </a:t>
            </a:r>
            <a:r>
              <a:rPr sz="1200" dirty="0">
                <a:latin typeface="Times New Roman"/>
                <a:cs typeface="Times New Roman"/>
              </a:rPr>
              <a:t>в </a:t>
            </a:r>
            <a:r>
              <a:rPr sz="1200" spc="-5" dirty="0">
                <a:latin typeface="Times New Roman"/>
                <a:cs typeface="Times New Roman"/>
              </a:rPr>
              <a:t>форме циклоидной,</a:t>
            </a:r>
            <a:r>
              <a:rPr sz="1200" spc="100" dirty="0">
                <a:latin typeface="Times New Roman"/>
                <a:cs typeface="Times New Roman"/>
              </a:rPr>
              <a:t> </a:t>
            </a:r>
            <a:r>
              <a:rPr sz="1200" spc="-5" dirty="0">
                <a:latin typeface="Times New Roman"/>
                <a:cs typeface="Times New Roman"/>
              </a:rPr>
              <a:t>психоастенической</a:t>
            </a:r>
            <a:endParaRPr sz="1200">
              <a:latin typeface="Times New Roman"/>
              <a:cs typeface="Times New Roman"/>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TotalTime>
  <Words>4506</Words>
  <Application>Microsoft Office PowerPoint</Application>
  <PresentationFormat>Произвольный</PresentationFormat>
  <Paragraphs>111</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Arial</vt:lpstr>
      <vt:lpstr>Calibri</vt:lpstr>
      <vt:lpstr>Times New Roman</vt:lpstr>
      <vt:lpstr>Wingdings 2</vt:lpstr>
      <vt:lpstr>Franklin Gothic Book</vt:lpstr>
      <vt:lpstr>Franklin Gothic Medium</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№4</dc:title>
  <dc:creator>user82</dc:creator>
  <cp:lastModifiedBy>ВИОЛА</cp:lastModifiedBy>
  <cp:revision>1</cp:revision>
  <dcterms:created xsi:type="dcterms:W3CDTF">2020-03-23T02:30:51Z</dcterms:created>
  <dcterms:modified xsi:type="dcterms:W3CDTF">2020-04-19T07:28:56Z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2020-04-19T00:00:00Z</vt:filetime>
  </property>
  <property fmtid="{D5CDD505-2E9C-101B-9397-08002B2CF9AE}" pid="3" name="Creator">
    <vt:lpwstr>Writer</vt:lpwstr>
  </property>
  <property fmtid="{D5CDD505-2E9C-101B-9397-08002B2CF9AE}" pid="4" name="LastSaved">
    <vt:filetime>2020-04-19T00:00:00Z</vt:filetime>
  </property>
</Properties>
</file>